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80.jpg" ContentType="image/jpeg"/>
  <Override PartName="/ppt/media/image81.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9" r:id="rId2"/>
    <p:sldId id="258" r:id="rId3"/>
    <p:sldId id="314" r:id="rId4"/>
    <p:sldId id="306" r:id="rId5"/>
    <p:sldId id="316" r:id="rId6"/>
    <p:sldId id="257" r:id="rId7"/>
    <p:sldId id="260" r:id="rId8"/>
    <p:sldId id="261" r:id="rId9"/>
    <p:sldId id="307" r:id="rId10"/>
    <p:sldId id="262" r:id="rId11"/>
    <p:sldId id="263" r:id="rId12"/>
    <p:sldId id="266" r:id="rId13"/>
    <p:sldId id="267" r:id="rId14"/>
    <p:sldId id="268" r:id="rId15"/>
    <p:sldId id="269" r:id="rId16"/>
    <p:sldId id="308" r:id="rId17"/>
    <p:sldId id="309" r:id="rId18"/>
    <p:sldId id="270" r:id="rId19"/>
    <p:sldId id="271" r:id="rId20"/>
    <p:sldId id="279" r:id="rId21"/>
    <p:sldId id="265" r:id="rId22"/>
    <p:sldId id="274" r:id="rId23"/>
    <p:sldId id="280" r:id="rId24"/>
    <p:sldId id="275" r:id="rId25"/>
    <p:sldId id="276" r:id="rId26"/>
    <p:sldId id="285" r:id="rId27"/>
    <p:sldId id="281" r:id="rId28"/>
    <p:sldId id="282" r:id="rId29"/>
    <p:sldId id="283" r:id="rId30"/>
    <p:sldId id="284" r:id="rId31"/>
    <p:sldId id="291" r:id="rId32"/>
    <p:sldId id="320" r:id="rId33"/>
    <p:sldId id="321" r:id="rId34"/>
    <p:sldId id="277" r:id="rId35"/>
    <p:sldId id="278" r:id="rId36"/>
    <p:sldId id="322" r:id="rId37"/>
    <p:sldId id="323" r:id="rId38"/>
    <p:sldId id="324" r:id="rId39"/>
    <p:sldId id="293" r:id="rId40"/>
    <p:sldId id="295" r:id="rId41"/>
    <p:sldId id="313" r:id="rId42"/>
    <p:sldId id="302" r:id="rId43"/>
    <p:sldId id="303" r:id="rId44"/>
    <p:sldId id="304" r:id="rId45"/>
    <p:sldId id="28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34" autoAdjust="0"/>
    <p:restoredTop sz="94660"/>
  </p:normalViewPr>
  <p:slideViewPr>
    <p:cSldViewPr snapToGrid="0">
      <p:cViewPr varScale="1">
        <p:scale>
          <a:sx n="72" d="100"/>
          <a:sy n="72" d="100"/>
        </p:scale>
        <p:origin x="49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6840C3-89BB-4331-B3BA-74866238C460}" type="datetimeFigureOut">
              <a:rPr lang="en-US" smtClean="0"/>
              <a:t>11/26/2024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EAECB-5EC8-4D80-A2F0-4FAB76E9F382}" type="slidenum">
              <a:rPr lang="en-US" smtClean="0"/>
              <a:t>‹#›</a:t>
            </a:fld>
            <a:endParaRPr lang="en-US"/>
          </a:p>
        </p:txBody>
      </p:sp>
    </p:spTree>
    <p:extLst>
      <p:ext uri="{BB962C8B-B14F-4D97-AF65-F5344CB8AC3E}">
        <p14:creationId xmlns:p14="http://schemas.microsoft.com/office/powerpoint/2010/main" val="2129320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CC15E98-08D5-4571-A374-736996C0444F}" type="datetimeFigureOut">
              <a:rPr lang="en-US" smtClean="0"/>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24D2EB-856E-4A55-8EAD-9FCE844D571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C15E98-08D5-4571-A374-736996C0444F}" type="datetimeFigureOut">
              <a:rPr lang="en-US" smtClean="0"/>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24D2EB-856E-4A55-8EAD-9FCE844D571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C15E98-08D5-4571-A374-736996C0444F}" type="datetimeFigureOut">
              <a:rPr lang="en-US" smtClean="0"/>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24D2EB-856E-4A55-8EAD-9FCE844D571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C15E98-08D5-4571-A374-736996C0444F}" type="datetimeFigureOut">
              <a:rPr lang="en-US" smtClean="0"/>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24D2EB-856E-4A55-8EAD-9FCE844D571D}"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rgbClr val="006633"/>
                </a:solidFill>
                <a:latin typeface="Times New Roman"/>
                <a:cs typeface="Times New Roman"/>
              </a:defRPr>
            </a:lvl1pPr>
          </a:lstStyle>
          <a:p>
            <a:endParaRPr/>
          </a:p>
        </p:txBody>
      </p:sp>
      <p:sp>
        <p:nvSpPr>
          <p:cNvPr id="3" name="Holder 3"/>
          <p:cNvSpPr>
            <a:spLocks noGrp="1"/>
          </p:cNvSpPr>
          <p:nvPr>
            <p:ph sz="half" idx="2"/>
          </p:nvPr>
        </p:nvSpPr>
        <p:spPr>
          <a:xfrm>
            <a:off x="609600" y="1577340"/>
            <a:ext cx="5303520" cy="46166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61665"/>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11/26/2024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97851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C15E98-08D5-4571-A374-736996C0444F}" type="datetimeFigureOut">
              <a:rPr lang="en-US" smtClean="0"/>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24D2EB-856E-4A55-8EAD-9FCE844D571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C15E98-08D5-4571-A374-736996C0444F}" type="datetimeFigureOut">
              <a:rPr lang="en-US" smtClean="0"/>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24D2EB-856E-4A55-8EAD-9FCE844D571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CC15E98-08D5-4571-A374-736996C0444F}" type="datetimeFigureOut">
              <a:rPr lang="en-US" smtClean="0"/>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24D2EB-856E-4A55-8EAD-9FCE844D571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C15E98-08D5-4571-A374-736996C0444F}" type="datetimeFigureOut">
              <a:rPr lang="en-US" smtClean="0"/>
              <a:t>11/26/2024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24D2EB-856E-4A55-8EAD-9FCE844D571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CC15E98-08D5-4571-A374-736996C0444F}" type="datetimeFigureOut">
              <a:rPr lang="en-US" smtClean="0"/>
              <a:t>11/26/2024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24D2EB-856E-4A55-8EAD-9FCE844D571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C15E98-08D5-4571-A374-736996C0444F}" type="datetimeFigureOut">
              <a:rPr lang="en-US" smtClean="0"/>
              <a:t>11/26/2024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24D2EB-856E-4A55-8EAD-9FCE844D571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C15E98-08D5-4571-A374-736996C0444F}" type="datetimeFigureOut">
              <a:rPr lang="en-US" smtClean="0"/>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24D2EB-856E-4A55-8EAD-9FCE844D571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C15E98-08D5-4571-A374-736996C0444F}" type="datetimeFigureOut">
              <a:rPr lang="en-US" smtClean="0"/>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24D2EB-856E-4A55-8EAD-9FCE844D571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C15E98-08D5-4571-A374-736996C0444F}" type="datetimeFigureOut">
              <a:rPr lang="en-US" smtClean="0"/>
              <a:t>11/26/2024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24D2EB-856E-4A55-8EAD-9FCE844D571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w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gif"/></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eg"/><Relationship Id="rId1" Type="http://schemas.openxmlformats.org/officeDocument/2006/relationships/slideLayout" Target="../slideLayouts/slideLayout7.xml"/><Relationship Id="rId4" Type="http://schemas.openxmlformats.org/officeDocument/2006/relationships/image" Target="../media/image81.jp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0.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s>
</file>

<file path=ppt/slides/_rels/slide43.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30.png"/><Relationship Id="rId1" Type="http://schemas.openxmlformats.org/officeDocument/2006/relationships/slideLayout" Target="../slideLayouts/slideLayout7.xml"/><Relationship Id="rId6" Type="http://schemas.openxmlformats.org/officeDocument/2006/relationships/image" Target="../media/image420.png"/><Relationship Id="rId5" Type="http://schemas.openxmlformats.org/officeDocument/2006/relationships/image" Target="../media/image410.png"/><Relationship Id="rId4" Type="http://schemas.openxmlformats.org/officeDocument/2006/relationships/image" Target="../media/image400.png"/></Relationships>
</file>

<file path=ppt/slides/_rels/slide44.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0.png"/><Relationship Id="rId1" Type="http://schemas.openxmlformats.org/officeDocument/2006/relationships/slideLayout" Target="../slideLayouts/slideLayout7.xml"/><Relationship Id="rId5" Type="http://schemas.openxmlformats.org/officeDocument/2006/relationships/image" Target="../media/image460.png"/><Relationship Id="rId4" Type="http://schemas.openxmlformats.org/officeDocument/2006/relationships/image" Target="../media/image450.png"/></Relationships>
</file>

<file path=ppt/slides/_rels/slide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00" y="-635"/>
            <a:ext cx="12090400" cy="6859270"/>
          </a:xfrm>
          <a:prstGeom prst="rect">
            <a:avLst/>
          </a:prstGeom>
        </p:spPr>
      </p:pic>
      <p:pic>
        <p:nvPicPr>
          <p:cNvPr id="7" name="Picture 6"/>
          <p:cNvPicPr>
            <a:picLocks noChangeAspect="1"/>
          </p:cNvPicPr>
          <p:nvPr/>
        </p:nvPicPr>
        <p:blipFill>
          <a:blip r:embed="rId3"/>
          <a:stretch>
            <a:fillRect/>
          </a:stretch>
        </p:blipFill>
        <p:spPr>
          <a:xfrm>
            <a:off x="8858667" y="0"/>
            <a:ext cx="3333333" cy="2792186"/>
          </a:xfrm>
          <a:prstGeom prst="rect">
            <a:avLst/>
          </a:prstGeom>
        </p:spPr>
      </p:pic>
      <p:pic>
        <p:nvPicPr>
          <p:cNvPr id="9" name="Picture 8"/>
          <p:cNvPicPr>
            <a:picLocks noChangeAspect="1"/>
          </p:cNvPicPr>
          <p:nvPr/>
        </p:nvPicPr>
        <p:blipFill>
          <a:blip r:embed="rId4"/>
          <a:stretch>
            <a:fillRect/>
          </a:stretch>
        </p:blipFill>
        <p:spPr>
          <a:xfrm>
            <a:off x="6607630" y="5421086"/>
            <a:ext cx="5584370" cy="1436914"/>
          </a:xfrm>
          <a:prstGeom prst="rect">
            <a:avLst/>
          </a:prstGeom>
        </p:spPr>
      </p:pic>
      <p:pic>
        <p:nvPicPr>
          <p:cNvPr id="11" name="Picture 10"/>
          <p:cNvPicPr>
            <a:picLocks noChangeAspect="1"/>
          </p:cNvPicPr>
          <p:nvPr/>
        </p:nvPicPr>
        <p:blipFill>
          <a:blip r:embed="rId5"/>
          <a:stretch>
            <a:fillRect/>
          </a:stretch>
        </p:blipFill>
        <p:spPr>
          <a:xfrm>
            <a:off x="0" y="-1"/>
            <a:ext cx="3333332" cy="76744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67543" y="0"/>
            <a:ext cx="9797143" cy="830997"/>
          </a:xfrm>
          <a:prstGeom prst="rect">
            <a:avLst/>
          </a:prstGeom>
          <a:noFill/>
        </p:spPr>
        <p:txBody>
          <a:bodyPr wrap="square">
            <a:spAutoFit/>
          </a:bodyPr>
          <a:lstStyle/>
          <a:p>
            <a:r>
              <a:rPr lang="en-US" sz="4800" dirty="0">
                <a:solidFill>
                  <a:srgbClr val="000000"/>
                </a:solidFill>
                <a:effectLst/>
                <a:latin typeface="Algerian" panose="04020705040A02060702" pitchFamily="82" charset="0"/>
                <a:cs typeface="Times New Roman" panose="02020603050405020304" pitchFamily="18" charset="0"/>
              </a:rPr>
              <a:t>Four common types of forces</a:t>
            </a:r>
            <a:endParaRPr lang="en-US" sz="4800" dirty="0">
              <a:latin typeface="Algerian" panose="04020705040A02060702" pitchFamily="82" charset="0"/>
              <a:cs typeface="Times New Roman" panose="02020603050405020304" pitchFamily="18" charset="0"/>
            </a:endParaRPr>
          </a:p>
        </p:txBody>
      </p:sp>
      <p:sp>
        <p:nvSpPr>
          <p:cNvPr id="9" name="TextBox 8"/>
          <p:cNvSpPr txBox="1"/>
          <p:nvPr/>
        </p:nvSpPr>
        <p:spPr>
          <a:xfrm>
            <a:off x="175533" y="830997"/>
            <a:ext cx="4935310" cy="1569660"/>
          </a:xfrm>
          <a:prstGeom prst="rect">
            <a:avLst/>
          </a:prstGeom>
          <a:noFill/>
        </p:spPr>
        <p:txBody>
          <a:bodyPr wrap="square">
            <a:spAutoFit/>
          </a:bodyPr>
          <a:lstStyle/>
          <a:p>
            <a:pPr algn="just"/>
            <a:r>
              <a:rPr lang="en-US" sz="2400" b="1" dirty="0">
                <a:solidFill>
                  <a:srgbClr val="0092C8"/>
                </a:solidFill>
                <a:effectLst/>
                <a:latin typeface="Times New Roman" panose="02020603050405020304" pitchFamily="18" charset="0"/>
                <a:cs typeface="Times New Roman" panose="02020603050405020304" pitchFamily="18" charset="0"/>
              </a:rPr>
              <a:t>Normal force </a:t>
            </a:r>
            <a:r>
              <a:rPr lang="en-US" sz="2400" b="1" i="1" dirty="0">
                <a:solidFill>
                  <a:srgbClr val="0092C8"/>
                </a:solidFill>
                <a:effectLst/>
                <a:latin typeface="Times New Roman" panose="02020603050405020304" pitchFamily="18" charset="0"/>
                <a:cs typeface="Times New Roman" panose="02020603050405020304" pitchFamily="18" charset="0"/>
              </a:rPr>
              <a:t>n</a:t>
            </a:r>
            <a:r>
              <a:rPr lang="en-US" sz="2400" b="1" i="1" dirty="0">
                <a:latin typeface="Times New Roman" panose="02020603050405020304" pitchFamily="18" charset="0"/>
                <a:cs typeface="Times New Roman" panose="02020603050405020304" pitchFamily="18" charset="0"/>
              </a:rPr>
              <a:t>: </a:t>
            </a:r>
            <a:r>
              <a:rPr lang="en-US" sz="2400" dirty="0">
                <a:solidFill>
                  <a:srgbClr val="0092C8"/>
                </a:solidFill>
                <a:effectLst/>
                <a:latin typeface="Times New Roman" panose="02020603050405020304" pitchFamily="18" charset="0"/>
                <a:cs typeface="Times New Roman" panose="02020603050405020304" pitchFamily="18" charset="0"/>
              </a:rPr>
              <a:t>When an object rests or pushes on a surface, the surface exerts a push on it that is directed perpendicular to the surface.</a:t>
            </a:r>
            <a:endParaRPr lang="en-US" sz="2400"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stretch>
            <a:fillRect/>
          </a:stretch>
        </p:blipFill>
        <p:spPr>
          <a:xfrm>
            <a:off x="175532" y="2606396"/>
            <a:ext cx="4804681" cy="1180952"/>
          </a:xfrm>
          <a:prstGeom prst="rect">
            <a:avLst/>
          </a:prstGeom>
        </p:spPr>
      </p:pic>
      <p:sp>
        <p:nvSpPr>
          <p:cNvPr id="13" name="TextBox 12"/>
          <p:cNvSpPr txBox="1"/>
          <p:nvPr/>
        </p:nvSpPr>
        <p:spPr>
          <a:xfrm>
            <a:off x="142875" y="3763606"/>
            <a:ext cx="5274129" cy="1569660"/>
          </a:xfrm>
          <a:prstGeom prst="rect">
            <a:avLst/>
          </a:prstGeom>
          <a:noFill/>
        </p:spPr>
        <p:txBody>
          <a:bodyPr wrap="square">
            <a:spAutoFit/>
          </a:bodyPr>
          <a:lstStyle/>
          <a:p>
            <a:pPr algn="just"/>
            <a:r>
              <a:rPr lang="en-US" sz="2400" b="1" dirty="0">
                <a:solidFill>
                  <a:srgbClr val="0092C8"/>
                </a:solidFill>
                <a:effectLst/>
                <a:latin typeface="Times New Roman" panose="02020603050405020304" pitchFamily="18" charset="0"/>
                <a:cs typeface="Times New Roman" panose="02020603050405020304" pitchFamily="18" charset="0"/>
              </a:rPr>
              <a:t>Friction force </a:t>
            </a:r>
            <a:r>
              <a:rPr lang="en-US" sz="2400" b="1" i="1" dirty="0">
                <a:solidFill>
                  <a:srgbClr val="0092C8"/>
                </a:solidFill>
                <a:effectLst/>
                <a:latin typeface="Times New Roman" panose="02020603050405020304" pitchFamily="18" charset="0"/>
                <a:cs typeface="Times New Roman" panose="02020603050405020304" pitchFamily="18" charset="0"/>
              </a:rPr>
              <a:t>f </a:t>
            </a:r>
            <a:r>
              <a:rPr lang="en-US" sz="2400" dirty="0">
                <a:solidFill>
                  <a:srgbClr val="0092C8"/>
                </a:solidFill>
                <a:effectLst/>
                <a:latin typeface="Times New Roman" panose="02020603050405020304" pitchFamily="18" charset="0"/>
                <a:cs typeface="Times New Roman" panose="02020603050405020304" pitchFamily="18" charset="0"/>
              </a:rPr>
              <a:t>S </a:t>
            </a:r>
            <a:r>
              <a:rPr lang="en-US" sz="2400" b="1" dirty="0">
                <a:solidFill>
                  <a:srgbClr val="0092C8"/>
                </a:solidFill>
                <a:effectLst/>
                <a:latin typeface="Times New Roman" panose="02020603050405020304" pitchFamily="18" charset="0"/>
                <a:cs typeface="Times New Roman" panose="02020603050405020304" pitchFamily="18" charset="0"/>
              </a:rPr>
              <a:t>:</a:t>
            </a:r>
            <a:r>
              <a:rPr lang="en-US" sz="2400" dirty="0">
                <a:solidFill>
                  <a:srgbClr val="0092C8"/>
                </a:solidFill>
                <a:effectLst/>
                <a:latin typeface="Times New Roman" panose="02020603050405020304" pitchFamily="18" charset="0"/>
                <a:cs typeface="Times New Roman" panose="02020603050405020304" pitchFamily="18" charset="0"/>
              </a:rPr>
              <a:t> In addition to the normal force, a surface may exert a friction force on an object, directed parallel to the surface.</a:t>
            </a:r>
            <a:endParaRPr lang="en-US" sz="2400" dirty="0">
              <a:latin typeface="Times New Roman" panose="02020603050405020304" pitchFamily="18" charset="0"/>
              <a:cs typeface="Times New Roman" panose="02020603050405020304" pitchFamily="18" charset="0"/>
            </a:endParaRPr>
          </a:p>
        </p:txBody>
      </p:sp>
      <p:pic>
        <p:nvPicPr>
          <p:cNvPr id="15" name="Picture 14"/>
          <p:cNvPicPr>
            <a:picLocks noChangeAspect="1"/>
          </p:cNvPicPr>
          <p:nvPr/>
        </p:nvPicPr>
        <p:blipFill>
          <a:blip r:embed="rId3"/>
          <a:stretch>
            <a:fillRect/>
          </a:stretch>
        </p:blipFill>
        <p:spPr>
          <a:xfrm>
            <a:off x="408214" y="5391247"/>
            <a:ext cx="4571999" cy="1271511"/>
          </a:xfrm>
          <a:prstGeom prst="rect">
            <a:avLst/>
          </a:prstGeom>
        </p:spPr>
      </p:pic>
      <p:sp>
        <p:nvSpPr>
          <p:cNvPr id="17" name="TextBox 16"/>
          <p:cNvSpPr txBox="1"/>
          <p:nvPr/>
        </p:nvSpPr>
        <p:spPr>
          <a:xfrm>
            <a:off x="5754461" y="878223"/>
            <a:ext cx="6098720" cy="830997"/>
          </a:xfrm>
          <a:prstGeom prst="rect">
            <a:avLst/>
          </a:prstGeom>
          <a:noFill/>
        </p:spPr>
        <p:txBody>
          <a:bodyPr wrap="square">
            <a:spAutoFit/>
          </a:bodyPr>
          <a:lstStyle/>
          <a:p>
            <a:r>
              <a:rPr lang="en-US" sz="2400" b="1" dirty="0">
                <a:solidFill>
                  <a:srgbClr val="0092C8"/>
                </a:solidFill>
                <a:effectLst/>
                <a:latin typeface="Times New Roman" panose="02020603050405020304" pitchFamily="18" charset="0"/>
                <a:cs typeface="Times New Roman" panose="02020603050405020304" pitchFamily="18" charset="0"/>
              </a:rPr>
              <a:t>Tension force </a:t>
            </a:r>
            <a:r>
              <a:rPr lang="en-US" sz="2400" b="1" i="1" dirty="0">
                <a:solidFill>
                  <a:srgbClr val="0092C8"/>
                </a:solidFill>
                <a:effectLst/>
                <a:latin typeface="Times New Roman" panose="02020603050405020304" pitchFamily="18" charset="0"/>
                <a:cs typeface="Times New Roman" panose="02020603050405020304" pitchFamily="18" charset="0"/>
              </a:rPr>
              <a:t>T</a:t>
            </a:r>
            <a:r>
              <a:rPr lang="en-US" sz="2400" b="1" i="1" dirty="0">
                <a:latin typeface="Times New Roman" panose="02020603050405020304" pitchFamily="18" charset="0"/>
                <a:cs typeface="Times New Roman" panose="02020603050405020304" pitchFamily="18" charset="0"/>
              </a:rPr>
              <a:t>: </a:t>
            </a:r>
            <a:r>
              <a:rPr lang="en-US" sz="2400" dirty="0">
                <a:solidFill>
                  <a:srgbClr val="0092C8"/>
                </a:solidFill>
                <a:effectLst/>
                <a:latin typeface="Times New Roman" panose="02020603050405020304" pitchFamily="18" charset="0"/>
                <a:cs typeface="Times New Roman" panose="02020603050405020304" pitchFamily="18" charset="0"/>
              </a:rPr>
              <a:t>A pulling force exerted on an object by a rope, cord, etc.</a:t>
            </a:r>
            <a:endParaRPr lang="en-US" sz="2400" dirty="0">
              <a:latin typeface="Times New Roman" panose="02020603050405020304" pitchFamily="18" charset="0"/>
              <a:cs typeface="Times New Roman" panose="02020603050405020304" pitchFamily="18" charset="0"/>
            </a:endParaRPr>
          </a:p>
        </p:txBody>
      </p:sp>
      <p:pic>
        <p:nvPicPr>
          <p:cNvPr id="19" name="Picture 18"/>
          <p:cNvPicPr>
            <a:picLocks noChangeAspect="1"/>
          </p:cNvPicPr>
          <p:nvPr/>
        </p:nvPicPr>
        <p:blipFill>
          <a:blip r:embed="rId4"/>
          <a:stretch>
            <a:fillRect/>
          </a:stretch>
        </p:blipFill>
        <p:spPr>
          <a:xfrm>
            <a:off x="6727370" y="1859341"/>
            <a:ext cx="4637315" cy="1569659"/>
          </a:xfrm>
          <a:prstGeom prst="rect">
            <a:avLst/>
          </a:prstGeom>
        </p:spPr>
      </p:pic>
      <p:sp>
        <p:nvSpPr>
          <p:cNvPr id="23" name="TextBox 22"/>
          <p:cNvSpPr txBox="1"/>
          <p:nvPr/>
        </p:nvSpPr>
        <p:spPr>
          <a:xfrm>
            <a:off x="5917748" y="3418198"/>
            <a:ext cx="6098720" cy="1569660"/>
          </a:xfrm>
          <a:prstGeom prst="rect">
            <a:avLst/>
          </a:prstGeom>
          <a:noFill/>
        </p:spPr>
        <p:txBody>
          <a:bodyPr wrap="square">
            <a:spAutoFit/>
          </a:bodyPr>
          <a:lstStyle/>
          <a:p>
            <a:r>
              <a:rPr lang="en-US" sz="2400" b="1" dirty="0">
                <a:solidFill>
                  <a:srgbClr val="0092C8"/>
                </a:solidFill>
                <a:effectLst/>
                <a:latin typeface="Times New Roman" panose="02020603050405020304" pitchFamily="18" charset="0"/>
                <a:cs typeface="Times New Roman" panose="02020603050405020304" pitchFamily="18" charset="0"/>
              </a:rPr>
              <a:t>Weight </a:t>
            </a:r>
            <a:r>
              <a:rPr lang="en-US" sz="2400" b="1" i="1" dirty="0">
                <a:solidFill>
                  <a:srgbClr val="0092C8"/>
                </a:solidFill>
                <a:effectLst/>
                <a:latin typeface="Times New Roman" panose="02020603050405020304" pitchFamily="18" charset="0"/>
                <a:cs typeface="Times New Roman" panose="02020603050405020304" pitchFamily="18" charset="0"/>
              </a:rPr>
              <a:t>w</a:t>
            </a:r>
            <a:r>
              <a:rPr lang="en-US" sz="2400" b="1" i="1" dirty="0">
                <a:latin typeface="Times New Roman" panose="02020603050405020304" pitchFamily="18" charset="0"/>
                <a:cs typeface="Times New Roman" panose="02020603050405020304" pitchFamily="18" charset="0"/>
              </a:rPr>
              <a:t>: </a:t>
            </a:r>
            <a:r>
              <a:rPr lang="en-US" sz="2400" dirty="0">
                <a:solidFill>
                  <a:srgbClr val="0092C8"/>
                </a:solidFill>
                <a:effectLst/>
                <a:latin typeface="Times New Roman" panose="02020603050405020304" pitchFamily="18" charset="0"/>
                <a:cs typeface="Times New Roman" panose="02020603050405020304" pitchFamily="18" charset="0"/>
              </a:rPr>
              <a:t>The pull of gravity on an object </a:t>
            </a:r>
            <a:r>
              <a:rPr lang="en-US" sz="2400" dirty="0">
                <a:latin typeface="Times New Roman" panose="02020603050405020304" pitchFamily="18" charset="0"/>
                <a:cs typeface="Times New Roman" panose="02020603050405020304" pitchFamily="18" charset="0"/>
              </a:rPr>
              <a:t> </a:t>
            </a:r>
            <a:r>
              <a:rPr lang="en-US" sz="2400" dirty="0">
                <a:solidFill>
                  <a:srgbClr val="0092C8"/>
                </a:solidFill>
                <a:effectLst/>
                <a:latin typeface="Times New Roman" panose="02020603050405020304" pitchFamily="18" charset="0"/>
                <a:cs typeface="Times New Roman" panose="02020603050405020304" pitchFamily="18" charset="0"/>
              </a:rPr>
              <a:t>is a long-range force (a force that acts over a distance).</a:t>
            </a:r>
            <a:r>
              <a:rPr lang="en-US" sz="2400" dirty="0">
                <a:solidFill>
                  <a:srgbClr val="000000"/>
                </a:solidFill>
                <a:effectLst/>
                <a:latin typeface="TimesLTStd-Roman"/>
              </a:rPr>
              <a:t> The gravitational force that the earth exerts on your body is called your </a:t>
            </a:r>
            <a:r>
              <a:rPr lang="en-US" sz="2400" b="1" dirty="0">
                <a:solidFill>
                  <a:srgbClr val="000000"/>
                </a:solidFill>
                <a:effectLst/>
                <a:latin typeface="TimesLTStd-Bold"/>
              </a:rPr>
              <a:t>weight.</a:t>
            </a:r>
            <a:endParaRPr lang="en-US" sz="2400" dirty="0">
              <a:latin typeface="Times New Roman" panose="02020603050405020304" pitchFamily="18" charset="0"/>
              <a:cs typeface="Times New Roman" panose="02020603050405020304" pitchFamily="18" charset="0"/>
            </a:endParaRPr>
          </a:p>
        </p:txBody>
      </p:sp>
      <p:sp>
        <p:nvSpPr>
          <p:cNvPr id="2" name="Text Box 1"/>
          <p:cNvSpPr txBox="1"/>
          <p:nvPr/>
        </p:nvSpPr>
        <p:spPr>
          <a:xfrm>
            <a:off x="5917565" y="5333365"/>
            <a:ext cx="6099810" cy="1198880"/>
          </a:xfrm>
          <a:prstGeom prst="rect">
            <a:avLst/>
          </a:prstGeom>
          <a:noFill/>
        </p:spPr>
        <p:txBody>
          <a:bodyPr wrap="square" rtlCol="0" anchor="t">
            <a:spAutoFit/>
          </a:bodyPr>
          <a:lstStyle/>
          <a:p>
            <a:pPr algn="just"/>
            <a:r>
              <a:rPr lang="en-US" sz="2400">
                <a:latin typeface="Times New Roman" panose="02020603050405020304" pitchFamily="18" charset="0"/>
                <a:cs typeface="Times New Roman" panose="02020603050405020304" pitchFamily="18" charset="0"/>
              </a:rPr>
              <a:t>In addition to contact forces, there are </a:t>
            </a:r>
            <a:r>
              <a:rPr lang="en-US" sz="2400" b="1" i="1">
                <a:latin typeface="Times New Roman" panose="02020603050405020304" pitchFamily="18" charset="0"/>
                <a:cs typeface="Times New Roman" panose="02020603050405020304" pitchFamily="18" charset="0"/>
              </a:rPr>
              <a:t>long-range forces</a:t>
            </a:r>
            <a:r>
              <a:rPr lang="en-US" sz="2400">
                <a:latin typeface="Times New Roman" panose="02020603050405020304" pitchFamily="18" charset="0"/>
                <a:cs typeface="Times New Roman" panose="02020603050405020304" pitchFamily="18" charset="0"/>
              </a:rPr>
              <a:t> that act even when the bodies are separated by empty space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80">
                                          <p:stCondLst>
                                            <p:cond delay="0"/>
                                          </p:stCondLst>
                                        </p:cTn>
                                        <p:tgtEl>
                                          <p:spTgt spid="23"/>
                                        </p:tgtEl>
                                      </p:cBhvr>
                                    </p:animEffect>
                                    <p:anim calcmode="lin" valueType="num">
                                      <p:cBhvr>
                                        <p:cTn id="24"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29" dur="26">
                                          <p:stCondLst>
                                            <p:cond delay="650"/>
                                          </p:stCondLst>
                                        </p:cTn>
                                        <p:tgtEl>
                                          <p:spTgt spid="23"/>
                                        </p:tgtEl>
                                      </p:cBhvr>
                                      <p:to x="100000" y="60000"/>
                                    </p:animScale>
                                    <p:animScale>
                                      <p:cBhvr>
                                        <p:cTn id="30" dur="166" decel="50000">
                                          <p:stCondLst>
                                            <p:cond delay="676"/>
                                          </p:stCondLst>
                                        </p:cTn>
                                        <p:tgtEl>
                                          <p:spTgt spid="23"/>
                                        </p:tgtEl>
                                      </p:cBhvr>
                                      <p:to x="100000" y="100000"/>
                                    </p:animScale>
                                    <p:animScale>
                                      <p:cBhvr>
                                        <p:cTn id="31" dur="26">
                                          <p:stCondLst>
                                            <p:cond delay="1312"/>
                                          </p:stCondLst>
                                        </p:cTn>
                                        <p:tgtEl>
                                          <p:spTgt spid="23"/>
                                        </p:tgtEl>
                                      </p:cBhvr>
                                      <p:to x="100000" y="80000"/>
                                    </p:animScale>
                                    <p:animScale>
                                      <p:cBhvr>
                                        <p:cTn id="32" dur="166" decel="50000">
                                          <p:stCondLst>
                                            <p:cond delay="1338"/>
                                          </p:stCondLst>
                                        </p:cTn>
                                        <p:tgtEl>
                                          <p:spTgt spid="23"/>
                                        </p:tgtEl>
                                      </p:cBhvr>
                                      <p:to x="100000" y="100000"/>
                                    </p:animScale>
                                    <p:animScale>
                                      <p:cBhvr>
                                        <p:cTn id="33" dur="26">
                                          <p:stCondLst>
                                            <p:cond delay="1642"/>
                                          </p:stCondLst>
                                        </p:cTn>
                                        <p:tgtEl>
                                          <p:spTgt spid="23"/>
                                        </p:tgtEl>
                                      </p:cBhvr>
                                      <p:to x="100000" y="90000"/>
                                    </p:animScale>
                                    <p:animScale>
                                      <p:cBhvr>
                                        <p:cTn id="34" dur="166" decel="50000">
                                          <p:stCondLst>
                                            <p:cond delay="1668"/>
                                          </p:stCondLst>
                                        </p:cTn>
                                        <p:tgtEl>
                                          <p:spTgt spid="23"/>
                                        </p:tgtEl>
                                      </p:cBhvr>
                                      <p:to x="100000" y="100000"/>
                                    </p:animScale>
                                    <p:animScale>
                                      <p:cBhvr>
                                        <p:cTn id="35" dur="26">
                                          <p:stCondLst>
                                            <p:cond delay="1808"/>
                                          </p:stCondLst>
                                        </p:cTn>
                                        <p:tgtEl>
                                          <p:spTgt spid="23"/>
                                        </p:tgtEl>
                                      </p:cBhvr>
                                      <p:to x="100000" y="95000"/>
                                    </p:animScale>
                                    <p:animScale>
                                      <p:cBhvr>
                                        <p:cTn id="36" dur="166" decel="50000">
                                          <p:stCondLst>
                                            <p:cond delay="1834"/>
                                          </p:stCondLst>
                                        </p:cTn>
                                        <p:tgtEl>
                                          <p:spTgt spid="23"/>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box(in)">
                                      <p:cBhvr>
                                        <p:cTn id="4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7" grpId="0"/>
      <p:bldP spid="23" grpId="0"/>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76256" y="830997"/>
            <a:ext cx="6215743" cy="5912704"/>
          </a:xfrm>
          <a:prstGeom prst="rect">
            <a:avLst/>
          </a:prstGeom>
        </p:spPr>
      </p:pic>
      <p:sp>
        <p:nvSpPr>
          <p:cNvPr id="3" name="TextBox 2"/>
          <p:cNvSpPr txBox="1"/>
          <p:nvPr/>
        </p:nvSpPr>
        <p:spPr>
          <a:xfrm>
            <a:off x="1567543" y="0"/>
            <a:ext cx="9797143" cy="830997"/>
          </a:xfrm>
          <a:prstGeom prst="rect">
            <a:avLst/>
          </a:prstGeom>
          <a:noFill/>
        </p:spPr>
        <p:txBody>
          <a:bodyPr wrap="square">
            <a:spAutoFit/>
          </a:bodyPr>
          <a:lstStyle/>
          <a:p>
            <a:r>
              <a:rPr lang="en-US" sz="4800" dirty="0">
                <a:solidFill>
                  <a:srgbClr val="000000"/>
                </a:solidFill>
                <a:effectLst/>
                <a:latin typeface="Algerian" panose="04020705040A02060702" pitchFamily="82" charset="0"/>
                <a:cs typeface="Times New Roman" panose="02020603050405020304" pitchFamily="18" charset="0"/>
              </a:rPr>
              <a:t>Four common types of forces</a:t>
            </a:r>
            <a:endParaRPr lang="en-US" sz="4800" dirty="0">
              <a:latin typeface="Algerian" panose="04020705040A02060702" pitchFamily="82" charset="0"/>
              <a:cs typeface="Times New Roman" panose="02020603050405020304" pitchFamily="18" charset="0"/>
            </a:endParaRPr>
          </a:p>
        </p:txBody>
      </p:sp>
      <p:sp>
        <p:nvSpPr>
          <p:cNvPr id="5" name="TextBox 4"/>
          <p:cNvSpPr txBox="1"/>
          <p:nvPr/>
        </p:nvSpPr>
        <p:spPr>
          <a:xfrm>
            <a:off x="454480" y="1228397"/>
            <a:ext cx="5641520" cy="4832092"/>
          </a:xfrm>
          <a:prstGeom prst="rect">
            <a:avLst/>
          </a:prstGeom>
          <a:noFill/>
        </p:spPr>
        <p:txBody>
          <a:bodyPr wrap="square">
            <a:spAutoFit/>
          </a:bodyPr>
          <a:lstStyle/>
          <a:p>
            <a:pPr algn="just"/>
            <a:r>
              <a:rPr lang="en-US" sz="2800" dirty="0">
                <a:solidFill>
                  <a:srgbClr val="000000"/>
                </a:solidFill>
                <a:effectLst/>
                <a:latin typeface="Times New Roman" panose="02020603050405020304" pitchFamily="18" charset="0"/>
                <a:cs typeface="Times New Roman" panose="02020603050405020304" pitchFamily="18" charset="0"/>
              </a:rPr>
              <a:t>A common instrument for measuring force magnitudes is the </a:t>
            </a:r>
            <a:r>
              <a:rPr lang="en-US" sz="2800" i="1" dirty="0">
                <a:solidFill>
                  <a:srgbClr val="002060"/>
                </a:solidFill>
                <a:effectLst/>
                <a:latin typeface="Times New Roman" panose="02020603050405020304" pitchFamily="18" charset="0"/>
                <a:cs typeface="Times New Roman" panose="02020603050405020304" pitchFamily="18" charset="0"/>
              </a:rPr>
              <a:t>spring balance</a:t>
            </a:r>
            <a:r>
              <a:rPr lang="en-US" sz="2800" i="1" dirty="0">
                <a:solidFill>
                  <a:srgbClr val="000000"/>
                </a:solidFill>
                <a:effectLst/>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a:p>
            <a:pPr algn="just"/>
            <a:endParaRPr lang="en-US" sz="2800" i="1" dirty="0">
              <a:solidFill>
                <a:srgbClr val="000000"/>
              </a:solidFill>
              <a:effectLst/>
              <a:latin typeface="Times New Roman" panose="02020603050405020304" pitchFamily="18" charset="0"/>
              <a:cs typeface="Times New Roman" panose="02020603050405020304" pitchFamily="18" charset="0"/>
            </a:endParaRPr>
          </a:p>
          <a:p>
            <a:pPr algn="just"/>
            <a:r>
              <a:rPr lang="en-US" sz="2800" i="1" dirty="0">
                <a:solidFill>
                  <a:srgbClr val="000000"/>
                </a:solidFill>
                <a:effectLst/>
                <a:latin typeface="Times New Roman" panose="02020603050405020304" pitchFamily="18" charset="0"/>
                <a:cs typeface="Times New Roman" panose="02020603050405020304" pitchFamily="18" charset="0"/>
              </a:rPr>
              <a:t>It consists of a coil spring enclosed in a case with a pointer attached to one end</a:t>
            </a:r>
            <a:r>
              <a:rPr lang="en-US" sz="2800" dirty="0">
                <a:solidFill>
                  <a:srgbClr val="000000"/>
                </a:solidFill>
                <a:effectLst/>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a:p>
            <a:pPr algn="just"/>
            <a:endParaRPr lang="en-US" sz="2800" dirty="0">
              <a:solidFill>
                <a:srgbClr val="002060"/>
              </a:solidFill>
              <a:effectLst/>
              <a:latin typeface="Times New Roman" panose="02020603050405020304" pitchFamily="18" charset="0"/>
              <a:cs typeface="Times New Roman" panose="02020603050405020304" pitchFamily="18" charset="0"/>
            </a:endParaRPr>
          </a:p>
          <a:p>
            <a:pPr algn="just"/>
            <a:r>
              <a:rPr lang="en-US" sz="2800" dirty="0">
                <a:solidFill>
                  <a:srgbClr val="002060"/>
                </a:solidFill>
                <a:effectLst/>
                <a:latin typeface="Times New Roman" panose="02020603050405020304" pitchFamily="18" charset="0"/>
                <a:cs typeface="Times New Roman" panose="02020603050405020304" pitchFamily="18" charset="0"/>
              </a:rPr>
              <a:t>When forces are applied to the ends of the spring, it stretches by an amount that depends on the force</a:t>
            </a:r>
            <a:r>
              <a:rPr lang="en-US" sz="2800" dirty="0">
                <a:solidFill>
                  <a:srgbClr val="000000"/>
                </a:solidFill>
                <a:effectLst/>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30928" y="0"/>
            <a:ext cx="8511267" cy="769441"/>
          </a:xfrm>
          <a:prstGeom prst="rect">
            <a:avLst/>
          </a:prstGeom>
          <a:noFill/>
        </p:spPr>
        <p:txBody>
          <a:bodyPr wrap="square">
            <a:spAutoFit/>
          </a:bodyPr>
          <a:lstStyle/>
          <a:p>
            <a:pPr algn="just"/>
            <a:r>
              <a:rPr lang="en-US" sz="4400" dirty="0">
                <a:latin typeface="Algerian" panose="04020705040A02060702" pitchFamily="82" charset="0"/>
              </a:rPr>
              <a:t>superposition of Forces</a:t>
            </a:r>
          </a:p>
        </p:txBody>
      </p:sp>
      <p:pic>
        <p:nvPicPr>
          <p:cNvPr id="5" name="Picture 4"/>
          <p:cNvPicPr>
            <a:picLocks noChangeAspect="1"/>
          </p:cNvPicPr>
          <p:nvPr/>
        </p:nvPicPr>
        <p:blipFill>
          <a:blip r:embed="rId2"/>
          <a:stretch>
            <a:fillRect/>
          </a:stretch>
        </p:blipFill>
        <p:spPr>
          <a:xfrm>
            <a:off x="0" y="681225"/>
            <a:ext cx="4947557" cy="3368261"/>
          </a:xfrm>
          <a:prstGeom prst="rect">
            <a:avLst/>
          </a:prstGeom>
        </p:spPr>
      </p:pic>
      <p:sp>
        <p:nvSpPr>
          <p:cNvPr id="7" name="TextBox 6"/>
          <p:cNvSpPr txBox="1"/>
          <p:nvPr/>
        </p:nvSpPr>
        <p:spPr>
          <a:xfrm>
            <a:off x="4947557" y="769441"/>
            <a:ext cx="7119257" cy="2246769"/>
          </a:xfrm>
          <a:prstGeom prst="rect">
            <a:avLst/>
          </a:prstGeom>
          <a:noFill/>
        </p:spPr>
        <p:txBody>
          <a:bodyPr wrap="square">
            <a:spAutoFit/>
          </a:bodyPr>
          <a:lstStyle/>
          <a:p>
            <a:pPr algn="just"/>
            <a:r>
              <a:rPr lang="en-US" sz="2800" i="1" dirty="0">
                <a:solidFill>
                  <a:srgbClr val="000000"/>
                </a:solidFill>
                <a:effectLst/>
                <a:latin typeface="Times New Roman" panose="02020603050405020304" pitchFamily="18" charset="0"/>
                <a:cs typeface="Times New Roman" panose="02020603050405020304" pitchFamily="18" charset="0"/>
              </a:rPr>
              <a:t>any number of forces applied at a point on a body have the same effect as a single force equal to the vector sum of the forces.</a:t>
            </a:r>
            <a:r>
              <a:rPr lang="en-US" sz="2800" dirty="0">
                <a:solidFill>
                  <a:srgbClr val="000000"/>
                </a:solidFill>
                <a:effectLst/>
                <a:latin typeface="Times New Roman" panose="02020603050405020304" pitchFamily="18" charset="0"/>
                <a:cs typeface="Times New Roman" panose="02020603050405020304" pitchFamily="18" charset="0"/>
              </a:rPr>
              <a:t> This important principle is called </a:t>
            </a:r>
            <a:r>
              <a:rPr lang="en-US" sz="2800" b="1" dirty="0">
                <a:solidFill>
                  <a:srgbClr val="000000"/>
                </a:solidFill>
                <a:effectLst/>
                <a:latin typeface="Times New Roman" panose="02020603050405020304" pitchFamily="18" charset="0"/>
                <a:cs typeface="Times New Roman" panose="02020603050405020304" pitchFamily="18" charset="0"/>
              </a:rPr>
              <a:t>superposition </a:t>
            </a:r>
            <a:endParaRPr lang="en-US" sz="2800" dirty="0">
              <a:latin typeface="Times New Roman" panose="02020603050405020304" pitchFamily="18" charset="0"/>
              <a:cs typeface="Times New Roman" panose="02020603050405020304" pitchFamily="18" charset="0"/>
            </a:endParaRPr>
          </a:p>
          <a:p>
            <a:pPr algn="just"/>
            <a:r>
              <a:rPr lang="en-US" sz="2800" b="1" dirty="0">
                <a:solidFill>
                  <a:srgbClr val="000000"/>
                </a:solidFill>
                <a:effectLst/>
                <a:latin typeface="Times New Roman" panose="02020603050405020304" pitchFamily="18" charset="0"/>
                <a:cs typeface="Times New Roman" panose="02020603050405020304" pitchFamily="18" charset="0"/>
              </a:rPr>
              <a:t>of forces.</a:t>
            </a:r>
            <a:endParaRPr lang="en-US" sz="28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4947557" y="3016210"/>
            <a:ext cx="7119257" cy="1621104"/>
          </a:xfrm>
          <a:prstGeom prst="rect">
            <a:avLst/>
          </a:prstGeom>
        </p:spPr>
      </p:pic>
      <p:pic>
        <p:nvPicPr>
          <p:cNvPr id="11" name="Picture 10"/>
          <p:cNvPicPr>
            <a:picLocks noChangeAspect="1"/>
          </p:cNvPicPr>
          <p:nvPr/>
        </p:nvPicPr>
        <p:blipFill>
          <a:blip r:embed="rId4"/>
          <a:stretch>
            <a:fillRect/>
          </a:stretch>
        </p:blipFill>
        <p:spPr>
          <a:xfrm>
            <a:off x="125187" y="4299422"/>
            <a:ext cx="4947558" cy="2395292"/>
          </a:xfrm>
          <a:prstGeom prst="rect">
            <a:avLst/>
          </a:prstGeom>
        </p:spPr>
      </p:pic>
      <p:sp>
        <p:nvSpPr>
          <p:cNvPr id="13" name="TextBox 12"/>
          <p:cNvSpPr txBox="1"/>
          <p:nvPr/>
        </p:nvSpPr>
        <p:spPr>
          <a:xfrm>
            <a:off x="4947556" y="4542630"/>
            <a:ext cx="7119257" cy="1815882"/>
          </a:xfrm>
          <a:prstGeom prst="rect">
            <a:avLst/>
          </a:prstGeom>
          <a:noFill/>
        </p:spPr>
        <p:txBody>
          <a:bodyPr wrap="square">
            <a:spAutoFit/>
          </a:bodyPr>
          <a:lstStyle/>
          <a:p>
            <a:pPr algn="just"/>
            <a:r>
              <a:rPr lang="en-US" sz="2800" dirty="0">
                <a:solidFill>
                  <a:srgbClr val="000000"/>
                </a:solidFill>
                <a:effectLst/>
                <a:latin typeface="Times New Roman" panose="02020603050405020304" pitchFamily="18" charset="0"/>
                <a:cs typeface="Times New Roman" panose="02020603050405020304" pitchFamily="18" charset="0"/>
              </a:rPr>
              <a:t>For the case shown in </a:t>
            </a:r>
            <a:r>
              <a:rPr lang="en-US" sz="2800" dirty="0">
                <a:latin typeface="Times New Roman" panose="02020603050405020304" pitchFamily="18" charset="0"/>
                <a:cs typeface="Times New Roman" panose="02020603050405020304" pitchFamily="18" charset="0"/>
              </a:rPr>
              <a:t> </a:t>
            </a:r>
            <a:r>
              <a:rPr lang="en-US" sz="2800" dirty="0">
                <a:solidFill>
                  <a:srgbClr val="000000"/>
                </a:solidFill>
                <a:effectLst/>
                <a:latin typeface="Times New Roman" panose="02020603050405020304" pitchFamily="18" charset="0"/>
                <a:cs typeface="Times New Roman" panose="02020603050405020304" pitchFamily="18" charset="0"/>
              </a:rPr>
              <a:t>Fig. 4.5, both </a:t>
            </a:r>
            <a:r>
              <a:rPr lang="en-US" sz="2800" i="1" dirty="0" err="1">
                <a:solidFill>
                  <a:srgbClr val="000000"/>
                </a:solidFill>
                <a:effectLst/>
                <a:latin typeface="Times New Roman" panose="02020603050405020304" pitchFamily="18" charset="0"/>
                <a:cs typeface="Times New Roman" panose="02020603050405020304" pitchFamily="18" charset="0"/>
              </a:rPr>
              <a:t>F</a:t>
            </a:r>
            <a:r>
              <a:rPr lang="en-US" sz="2800" i="1" baseline="-25000" dirty="0" err="1">
                <a:solidFill>
                  <a:srgbClr val="000000"/>
                </a:solidFill>
                <a:effectLst/>
                <a:latin typeface="Times New Roman" panose="02020603050405020304" pitchFamily="18" charset="0"/>
                <a:cs typeface="Times New Roman" panose="02020603050405020304" pitchFamily="18" charset="0"/>
              </a:rPr>
              <a:t>x</a:t>
            </a:r>
            <a:r>
              <a:rPr lang="en-US" sz="2800" dirty="0">
                <a:solidFill>
                  <a:srgbClr val="000000"/>
                </a:solidFill>
                <a:effectLst/>
                <a:latin typeface="Times New Roman" panose="02020603050405020304" pitchFamily="18" charset="0"/>
                <a:cs typeface="Times New Roman" panose="02020603050405020304" pitchFamily="18" charset="0"/>
              </a:rPr>
              <a:t> and </a:t>
            </a:r>
            <a:r>
              <a:rPr lang="en-US" sz="2800" i="1" dirty="0" err="1">
                <a:solidFill>
                  <a:srgbClr val="000000"/>
                </a:solidFill>
                <a:effectLst/>
                <a:latin typeface="Times New Roman" panose="02020603050405020304" pitchFamily="18" charset="0"/>
                <a:cs typeface="Times New Roman" panose="02020603050405020304" pitchFamily="18" charset="0"/>
              </a:rPr>
              <a:t>F</a:t>
            </a:r>
            <a:r>
              <a:rPr lang="en-US" sz="2800" i="1" baseline="-25000" dirty="0" err="1">
                <a:solidFill>
                  <a:srgbClr val="000000"/>
                </a:solidFill>
                <a:effectLst/>
                <a:latin typeface="Times New Roman" panose="02020603050405020304" pitchFamily="18" charset="0"/>
                <a:cs typeface="Times New Roman" panose="02020603050405020304" pitchFamily="18" charset="0"/>
              </a:rPr>
              <a:t>y</a:t>
            </a:r>
            <a:r>
              <a:rPr lang="en-US" sz="2800" dirty="0">
                <a:solidFill>
                  <a:srgbClr val="000000"/>
                </a:solidFill>
                <a:effectLst/>
                <a:latin typeface="Times New Roman" panose="02020603050405020304" pitchFamily="18" charset="0"/>
                <a:cs typeface="Times New Roman" panose="02020603050405020304" pitchFamily="18" charset="0"/>
              </a:rPr>
              <a:t> are positive; in other situations, depending on your choice of axes and the orientation of the force </a:t>
            </a:r>
            <a:r>
              <a:rPr lang="en-US" sz="2800" b="1" i="1" dirty="0">
                <a:solidFill>
                  <a:srgbClr val="000000"/>
                </a:solidFill>
                <a:effectLst/>
                <a:latin typeface="Times New Roman" panose="02020603050405020304" pitchFamily="18" charset="0"/>
                <a:cs typeface="Times New Roman" panose="02020603050405020304" pitchFamily="18" charset="0"/>
              </a:rPr>
              <a:t>F</a:t>
            </a:r>
            <a:r>
              <a:rPr lang="en-US" sz="2800" dirty="0">
                <a:solidFill>
                  <a:srgbClr val="000000"/>
                </a:solidFill>
                <a:effectLst/>
                <a:latin typeface="Times New Roman" panose="02020603050405020304" pitchFamily="18" charset="0"/>
                <a:cs typeface="Times New Roman" panose="02020603050405020304" pitchFamily="18" charset="0"/>
              </a:rPr>
              <a:t>, either </a:t>
            </a:r>
            <a:r>
              <a:rPr lang="en-US" sz="2800" i="1" dirty="0" err="1">
                <a:solidFill>
                  <a:srgbClr val="000000"/>
                </a:solidFill>
                <a:effectLst/>
                <a:latin typeface="Times New Roman" panose="02020603050405020304" pitchFamily="18" charset="0"/>
                <a:cs typeface="Times New Roman" panose="02020603050405020304" pitchFamily="18" charset="0"/>
              </a:rPr>
              <a:t>F</a:t>
            </a:r>
            <a:r>
              <a:rPr lang="en-US" sz="2800" i="1" baseline="-25000" dirty="0" err="1">
                <a:solidFill>
                  <a:srgbClr val="000000"/>
                </a:solidFill>
                <a:effectLst/>
                <a:latin typeface="Times New Roman" panose="02020603050405020304" pitchFamily="18" charset="0"/>
                <a:cs typeface="Times New Roman" panose="02020603050405020304" pitchFamily="18" charset="0"/>
              </a:rPr>
              <a:t>x</a:t>
            </a:r>
            <a:r>
              <a:rPr lang="en-US" sz="2800" dirty="0">
                <a:solidFill>
                  <a:srgbClr val="000000"/>
                </a:solidFill>
                <a:effectLst/>
                <a:latin typeface="Times New Roman" panose="02020603050405020304" pitchFamily="18" charset="0"/>
                <a:cs typeface="Times New Roman" panose="02020603050405020304" pitchFamily="18" charset="0"/>
              </a:rPr>
              <a:t> or </a:t>
            </a:r>
            <a:r>
              <a:rPr lang="en-US" sz="2800" i="1" dirty="0" err="1">
                <a:solidFill>
                  <a:srgbClr val="000000"/>
                </a:solidFill>
                <a:effectLst/>
                <a:latin typeface="Times New Roman" panose="02020603050405020304" pitchFamily="18" charset="0"/>
                <a:cs typeface="Times New Roman" panose="02020603050405020304" pitchFamily="18" charset="0"/>
              </a:rPr>
              <a:t>F</a:t>
            </a:r>
            <a:r>
              <a:rPr lang="en-US" sz="2800" i="1" baseline="-25000" dirty="0" err="1">
                <a:solidFill>
                  <a:srgbClr val="000000"/>
                </a:solidFill>
                <a:effectLst/>
                <a:latin typeface="Times New Roman" panose="02020603050405020304" pitchFamily="18" charset="0"/>
                <a:cs typeface="Times New Roman" panose="02020603050405020304" pitchFamily="18" charset="0"/>
              </a:rPr>
              <a:t>y</a:t>
            </a:r>
            <a:r>
              <a:rPr lang="en-US" sz="2800" dirty="0">
                <a:solidFill>
                  <a:srgbClr val="000000"/>
                </a:solidFill>
                <a:effectLst/>
                <a:latin typeface="Times New Roman" panose="02020603050405020304" pitchFamily="18" charset="0"/>
                <a:cs typeface="Times New Roman" panose="02020603050405020304" pitchFamily="18" charset="0"/>
              </a:rPr>
              <a:t> may be negative or zero</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0629" y="769441"/>
            <a:ext cx="4506685" cy="5876288"/>
          </a:xfrm>
          <a:prstGeom prst="rect">
            <a:avLst/>
          </a:prstGeom>
        </p:spPr>
      </p:pic>
      <p:sp>
        <p:nvSpPr>
          <p:cNvPr id="4" name="TextBox 3"/>
          <p:cNvSpPr txBox="1"/>
          <p:nvPr/>
        </p:nvSpPr>
        <p:spPr>
          <a:xfrm>
            <a:off x="2530928" y="0"/>
            <a:ext cx="8511267" cy="769441"/>
          </a:xfrm>
          <a:prstGeom prst="rect">
            <a:avLst/>
          </a:prstGeom>
          <a:noFill/>
        </p:spPr>
        <p:txBody>
          <a:bodyPr wrap="square">
            <a:spAutoFit/>
          </a:bodyPr>
          <a:lstStyle/>
          <a:p>
            <a:pPr algn="just"/>
            <a:r>
              <a:rPr lang="en-US" sz="4400" dirty="0">
                <a:latin typeface="Algerian" panose="04020705040A02060702" pitchFamily="82" charset="0"/>
              </a:rPr>
              <a:t>superposition of Forces</a:t>
            </a:r>
          </a:p>
        </p:txBody>
      </p:sp>
      <p:pic>
        <p:nvPicPr>
          <p:cNvPr id="6" name="Picture 5"/>
          <p:cNvPicPr>
            <a:picLocks noChangeAspect="1"/>
          </p:cNvPicPr>
          <p:nvPr/>
        </p:nvPicPr>
        <p:blipFill>
          <a:blip r:embed="rId3"/>
          <a:stretch>
            <a:fillRect/>
          </a:stretch>
        </p:blipFill>
        <p:spPr>
          <a:xfrm>
            <a:off x="4744515" y="769440"/>
            <a:ext cx="7316855" cy="2496273"/>
          </a:xfrm>
          <a:prstGeom prst="rect">
            <a:avLst/>
          </a:prstGeom>
        </p:spPr>
      </p:pic>
      <p:pic>
        <p:nvPicPr>
          <p:cNvPr id="8" name="Picture 7"/>
          <p:cNvPicPr>
            <a:picLocks noChangeAspect="1"/>
          </p:cNvPicPr>
          <p:nvPr/>
        </p:nvPicPr>
        <p:blipFill>
          <a:blip r:embed="rId4"/>
          <a:stretch>
            <a:fillRect/>
          </a:stretch>
        </p:blipFill>
        <p:spPr>
          <a:xfrm>
            <a:off x="4359729" y="3429000"/>
            <a:ext cx="7701641" cy="3429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5306785" cy="4150390"/>
          </a:xfrm>
          <a:prstGeom prst="rect">
            <a:avLst/>
          </a:prstGeom>
        </p:spPr>
      </p:pic>
      <p:sp>
        <p:nvSpPr>
          <p:cNvPr id="5" name="TextBox 4"/>
          <p:cNvSpPr txBox="1"/>
          <p:nvPr/>
        </p:nvSpPr>
        <p:spPr>
          <a:xfrm>
            <a:off x="5192484" y="29954"/>
            <a:ext cx="6885215" cy="2677656"/>
          </a:xfrm>
          <a:prstGeom prst="rect">
            <a:avLst/>
          </a:prstGeom>
          <a:noFill/>
        </p:spPr>
        <p:txBody>
          <a:bodyPr wrap="square">
            <a:spAutoFit/>
          </a:bodyPr>
          <a:lstStyle/>
          <a:p>
            <a:pPr algn="just"/>
            <a:r>
              <a:rPr lang="en-US" sz="2400" dirty="0">
                <a:solidFill>
                  <a:srgbClr val="000000"/>
                </a:solidFill>
                <a:effectLst/>
                <a:latin typeface="Times New Roman" panose="02020603050405020304" pitchFamily="18" charset="0"/>
                <a:cs typeface="Times New Roman" panose="02020603050405020304" pitchFamily="18" charset="0"/>
              </a:rPr>
              <a:t>Three professional wrestlers are fighting over a champion’s belt. </a:t>
            </a:r>
            <a:r>
              <a:rPr lang="en-US" sz="2400" b="1" dirty="0">
                <a:solidFill>
                  <a:srgbClr val="000000"/>
                </a:solidFill>
                <a:effectLst/>
                <a:latin typeface="Times New Roman" panose="02020603050405020304" pitchFamily="18" charset="0"/>
                <a:cs typeface="Times New Roman" panose="02020603050405020304" pitchFamily="18" charset="0"/>
              </a:rPr>
              <a:t>Figure 4.7a</a:t>
            </a:r>
            <a:r>
              <a:rPr lang="en-US" sz="2400" dirty="0">
                <a:solidFill>
                  <a:srgbClr val="000000"/>
                </a:solidFill>
                <a:effectLst/>
                <a:latin typeface="Times New Roman" panose="02020603050405020304" pitchFamily="18" charset="0"/>
                <a:cs typeface="Times New Roman" panose="02020603050405020304" pitchFamily="18" charset="0"/>
              </a:rPr>
              <a:t> shows the horizontal force each wrestler applies to the belt, as viewed from above. The forces have magnitudes </a:t>
            </a:r>
            <a:r>
              <a:rPr lang="en-US" sz="2400" b="1" i="1" dirty="0">
                <a:solidFill>
                  <a:srgbClr val="000000"/>
                </a:solidFill>
                <a:effectLst/>
                <a:latin typeface="Times New Roman" panose="02020603050405020304" pitchFamily="18" charset="0"/>
                <a:cs typeface="Times New Roman" panose="02020603050405020304" pitchFamily="18" charset="0"/>
              </a:rPr>
              <a:t>F</a:t>
            </a:r>
            <a:r>
              <a:rPr lang="en-US" sz="2400" b="1" baseline="-25000" dirty="0">
                <a:solidFill>
                  <a:srgbClr val="000000"/>
                </a:solidFill>
                <a:effectLst/>
                <a:latin typeface="Times New Roman" panose="02020603050405020304" pitchFamily="18" charset="0"/>
                <a:cs typeface="Times New Roman" panose="02020603050405020304" pitchFamily="18" charset="0"/>
              </a:rPr>
              <a:t>1</a:t>
            </a:r>
            <a:r>
              <a:rPr lang="en-US" sz="2400" b="1" dirty="0">
                <a:solidFill>
                  <a:srgbClr val="000000"/>
                </a:solidFill>
                <a:effectLst/>
                <a:latin typeface="Times New Roman" panose="02020603050405020304" pitchFamily="18" charset="0"/>
                <a:cs typeface="Times New Roman" panose="02020603050405020304" pitchFamily="18" charset="0"/>
              </a:rPr>
              <a:t> = 250 N, </a:t>
            </a:r>
          </a:p>
          <a:p>
            <a:pPr algn="just"/>
            <a:r>
              <a:rPr lang="en-US" sz="2400" b="1" i="1" dirty="0">
                <a:solidFill>
                  <a:srgbClr val="000000"/>
                </a:solidFill>
                <a:effectLst/>
                <a:latin typeface="Times New Roman" panose="02020603050405020304" pitchFamily="18" charset="0"/>
                <a:cs typeface="Times New Roman" panose="02020603050405020304" pitchFamily="18" charset="0"/>
              </a:rPr>
              <a:t>F</a:t>
            </a:r>
            <a:r>
              <a:rPr lang="en-US" sz="2400" b="1" i="1" baseline="-25000" dirty="0">
                <a:solidFill>
                  <a:srgbClr val="000000"/>
                </a:solidFill>
                <a:latin typeface="Times New Roman" panose="02020603050405020304" pitchFamily="18" charset="0"/>
                <a:cs typeface="Times New Roman" panose="02020603050405020304" pitchFamily="18" charset="0"/>
              </a:rPr>
              <a:t>2</a:t>
            </a:r>
            <a:r>
              <a:rPr lang="en-US" sz="2400" b="1" dirty="0">
                <a:solidFill>
                  <a:srgbClr val="000000"/>
                </a:solidFill>
                <a:effectLst/>
                <a:latin typeface="Times New Roman" panose="02020603050405020304" pitchFamily="18" charset="0"/>
                <a:cs typeface="Times New Roman" panose="02020603050405020304" pitchFamily="18" charset="0"/>
              </a:rPr>
              <a:t> = 50 N, and </a:t>
            </a:r>
            <a:r>
              <a:rPr lang="en-US" sz="2400" b="1" i="1" dirty="0">
                <a:solidFill>
                  <a:srgbClr val="000000"/>
                </a:solidFill>
                <a:effectLst/>
                <a:latin typeface="Times New Roman" panose="02020603050405020304" pitchFamily="18" charset="0"/>
                <a:cs typeface="Times New Roman" panose="02020603050405020304" pitchFamily="18" charset="0"/>
              </a:rPr>
              <a:t>F</a:t>
            </a:r>
            <a:r>
              <a:rPr lang="en-US" sz="2400" b="1" baseline="-25000" dirty="0">
                <a:solidFill>
                  <a:srgbClr val="000000"/>
                </a:solidFill>
                <a:effectLst/>
                <a:latin typeface="Times New Roman" panose="02020603050405020304" pitchFamily="18" charset="0"/>
                <a:cs typeface="Times New Roman" panose="02020603050405020304" pitchFamily="18" charset="0"/>
              </a:rPr>
              <a:t>3</a:t>
            </a:r>
            <a:r>
              <a:rPr lang="en-US" sz="2400" b="1" dirty="0">
                <a:solidFill>
                  <a:srgbClr val="000000"/>
                </a:solidFill>
                <a:effectLst/>
                <a:latin typeface="Times New Roman" panose="02020603050405020304" pitchFamily="18" charset="0"/>
                <a:cs typeface="Times New Roman" panose="02020603050405020304" pitchFamily="18" charset="0"/>
              </a:rPr>
              <a:t> = 120 N. </a:t>
            </a:r>
            <a:r>
              <a:rPr lang="en-US" sz="2400" dirty="0">
                <a:solidFill>
                  <a:srgbClr val="000000"/>
                </a:solidFill>
                <a:effectLst/>
                <a:latin typeface="Times New Roman" panose="02020603050405020304" pitchFamily="18" charset="0"/>
                <a:cs typeface="Times New Roman" panose="02020603050405020304" pitchFamily="18" charset="0"/>
              </a:rPr>
              <a:t>Find the </a:t>
            </a:r>
            <a:r>
              <a:rPr lang="en-US" sz="2400" i="1" dirty="0">
                <a:solidFill>
                  <a:srgbClr val="000000"/>
                </a:solidFill>
                <a:effectLst/>
                <a:latin typeface="Times New Roman" panose="02020603050405020304" pitchFamily="18" charset="0"/>
                <a:cs typeface="Times New Roman" panose="02020603050405020304" pitchFamily="18" charset="0"/>
              </a:rPr>
              <a:t>x</a:t>
            </a:r>
            <a:r>
              <a:rPr lang="en-US" sz="2400" dirty="0">
                <a:solidFill>
                  <a:srgbClr val="000000"/>
                </a:solidFill>
                <a:effectLst/>
                <a:latin typeface="Times New Roman" panose="02020603050405020304" pitchFamily="18" charset="0"/>
                <a:cs typeface="Times New Roman" panose="02020603050405020304" pitchFamily="18" charset="0"/>
              </a:rPr>
              <a:t>- and </a:t>
            </a:r>
            <a:r>
              <a:rPr lang="en-US" sz="2400" i="1" dirty="0">
                <a:solidFill>
                  <a:srgbClr val="000000"/>
                </a:solidFill>
                <a:effectLst/>
                <a:latin typeface="Times New Roman" panose="02020603050405020304" pitchFamily="18" charset="0"/>
                <a:cs typeface="Times New Roman" panose="02020603050405020304" pitchFamily="18" charset="0"/>
              </a:rPr>
              <a:t>y</a:t>
            </a:r>
            <a:r>
              <a:rPr lang="en-US" sz="2400" dirty="0">
                <a:solidFill>
                  <a:srgbClr val="000000"/>
                </a:solidFill>
                <a:effectLst/>
                <a:latin typeface="Times New Roman" panose="02020603050405020304" pitchFamily="18" charset="0"/>
                <a:cs typeface="Times New Roman" panose="02020603050405020304" pitchFamily="18" charset="0"/>
              </a:rPr>
              <a:t>-components of the net force on the belt, and find its magnitude and direction.</a:t>
            </a:r>
            <a:endParaRPr lang="en-US" sz="24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146956" y="4180344"/>
            <a:ext cx="5306785" cy="2416399"/>
          </a:xfrm>
          <a:prstGeom prst="rect">
            <a:avLst/>
          </a:prstGeom>
        </p:spPr>
      </p:pic>
      <p:pic>
        <p:nvPicPr>
          <p:cNvPr id="9" name="Picture 8"/>
          <p:cNvPicPr>
            <a:picLocks noChangeAspect="1"/>
          </p:cNvPicPr>
          <p:nvPr/>
        </p:nvPicPr>
        <p:blipFill>
          <a:blip r:embed="rId4"/>
          <a:stretch>
            <a:fillRect/>
          </a:stretch>
        </p:blipFill>
        <p:spPr>
          <a:xfrm>
            <a:off x="5943601" y="2906486"/>
            <a:ext cx="5780313" cy="17891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8601" y="391886"/>
            <a:ext cx="11756570" cy="480854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286000" y="82137"/>
            <a:ext cx="7620000" cy="820889"/>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b="1" dirty="0">
                <a:latin typeface="Times New Roman" pitchFamily="18" charset="0"/>
                <a:cs typeface="Times New Roman" pitchFamily="18" charset="0"/>
              </a:rPr>
              <a:t>Balanced Versus Unbalanced</a:t>
            </a:r>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70499" y="817566"/>
            <a:ext cx="5118607" cy="2916238"/>
          </a:xfrm>
          <a:prstGeom prst="rect">
            <a:avLst/>
          </a:prstGeom>
          <a:noFill/>
        </p:spPr>
      </p:pic>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793" y="3766782"/>
            <a:ext cx="4297907"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7463" y="3859625"/>
            <a:ext cx="3689444" cy="291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0"/>
          <p:cNvSpPr txBox="1">
            <a:spLocks noChangeArrowheads="1"/>
          </p:cNvSpPr>
          <p:nvPr/>
        </p:nvSpPr>
        <p:spPr bwMode="auto">
          <a:xfrm>
            <a:off x="4838700" y="4724401"/>
            <a:ext cx="27051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800" dirty="0">
                <a:latin typeface="Times New Roman" pitchFamily="18" charset="0"/>
                <a:cs typeface="Times New Roman" pitchFamily="18" charset="0"/>
              </a:rPr>
              <a:t>Unbalanced forces cause acceleration.</a:t>
            </a:r>
          </a:p>
        </p:txBody>
      </p:sp>
      <p:sp>
        <p:nvSpPr>
          <p:cNvPr id="8" name="Rectangle 7"/>
          <p:cNvSpPr/>
          <p:nvPr/>
        </p:nvSpPr>
        <p:spPr>
          <a:xfrm>
            <a:off x="6400801" y="1388914"/>
            <a:ext cx="5254387" cy="954107"/>
          </a:xfrm>
          <a:prstGeom prst="rect">
            <a:avLst/>
          </a:prstGeom>
        </p:spPr>
        <p:txBody>
          <a:bodyPr wrap="square">
            <a:spAutoFit/>
          </a:bodyPr>
          <a:lstStyle/>
          <a:p>
            <a:pPr algn="ctr">
              <a:spcBef>
                <a:spcPct val="50000"/>
              </a:spcBef>
            </a:pPr>
            <a:r>
              <a:rPr lang="en-US" sz="2800" dirty="0">
                <a:latin typeface="Times New Roman" pitchFamily="18" charset="0"/>
                <a:cs typeface="Times New Roman" pitchFamily="18" charset="0"/>
              </a:rPr>
              <a:t>Balanced forces cause no acceleration.</a:t>
            </a:r>
          </a:p>
        </p:txBody>
      </p:sp>
      <p:sp>
        <p:nvSpPr>
          <p:cNvPr id="9" name="Text Box 10">
            <a:extLst>
              <a:ext uri="{FF2B5EF4-FFF2-40B4-BE49-F238E27FC236}">
                <a16:creationId xmlns:a16="http://schemas.microsoft.com/office/drawing/2014/main" id="{9F60E3B3-20B1-4806-BE9D-0EB6D14CDC5D}"/>
              </a:ext>
            </a:extLst>
          </p:cNvPr>
          <p:cNvSpPr txBox="1">
            <a:spLocks noChangeArrowheads="1"/>
          </p:cNvSpPr>
          <p:nvPr/>
        </p:nvSpPr>
        <p:spPr bwMode="auto">
          <a:xfrm>
            <a:off x="7543231" y="3187219"/>
            <a:ext cx="42979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800" dirty="0">
                <a:latin typeface="Times New Roman" pitchFamily="18" charset="0"/>
                <a:cs typeface="Times New Roman" pitchFamily="18" charset="0"/>
              </a:rPr>
              <a:t>Forces are additive</a:t>
            </a:r>
          </a:p>
        </p:txBody>
      </p:sp>
      <p:sp>
        <p:nvSpPr>
          <p:cNvPr id="10" name="Date Placeholder 3">
            <a:extLst>
              <a:ext uri="{FF2B5EF4-FFF2-40B4-BE49-F238E27FC236}">
                <a16:creationId xmlns:a16="http://schemas.microsoft.com/office/drawing/2014/main" id="{2BFF7A7E-95C7-4DFE-90C0-1764CA6FC241}"/>
              </a:ext>
            </a:extLst>
          </p:cNvPr>
          <p:cNvSpPr txBox="1">
            <a:spLocks/>
          </p:cNvSpPr>
          <p:nvPr/>
        </p:nvSpPr>
        <p:spPr>
          <a:xfrm>
            <a:off x="172871" y="6619164"/>
            <a:ext cx="2856932" cy="23883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200" b="0" i="0" u="none" strike="noStrike" cap="none">
                <a:solidFill>
                  <a:srgbClr val="888A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sz="1400" dirty="0">
                <a:solidFill>
                  <a:srgbClr val="660066"/>
                </a:solidFill>
                <a:latin typeface="Baskerville Old Face" panose="02020602080505020303" pitchFamily="18" charset="0"/>
              </a:rPr>
              <a:t>© 2021 Wordnota Solutions.</a:t>
            </a:r>
          </a:p>
        </p:txBody>
      </p:sp>
    </p:spTree>
    <p:extLst>
      <p:ext uri="{BB962C8B-B14F-4D97-AF65-F5344CB8AC3E}">
        <p14:creationId xmlns:p14="http://schemas.microsoft.com/office/powerpoint/2010/main" val="35857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6"/>
          <p:cNvSpPr txBox="1">
            <a:spLocks noChangeArrowheads="1"/>
          </p:cNvSpPr>
          <p:nvPr/>
        </p:nvSpPr>
        <p:spPr bwMode="auto">
          <a:xfrm>
            <a:off x="441157" y="1206210"/>
            <a:ext cx="557864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800" dirty="0">
                <a:latin typeface="Times" panose="02020603050405020304" pitchFamily="18" charset="0"/>
                <a:cs typeface="Times" panose="02020603050405020304" pitchFamily="18" charset="0"/>
              </a:rPr>
              <a:t>Something very massive (high mass) that’s changing speed very slowly (low acceleration), like a glacier, can still have great force.</a:t>
            </a:r>
          </a:p>
        </p:txBody>
      </p:sp>
      <p:pic>
        <p:nvPicPr>
          <p:cNvPr id="4" name="Picture 7" descr="MCNA01832_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91776" y="3540457"/>
            <a:ext cx="5528024" cy="3317543"/>
          </a:xfrm>
          <a:prstGeom prst="rect">
            <a:avLst/>
          </a:prstGeom>
          <a:noFill/>
        </p:spPr>
      </p:pic>
      <p:sp>
        <p:nvSpPr>
          <p:cNvPr id="5" name="Text Box 5"/>
          <p:cNvSpPr txBox="1">
            <a:spLocks noChangeArrowheads="1"/>
          </p:cNvSpPr>
          <p:nvPr/>
        </p:nvSpPr>
        <p:spPr bwMode="auto">
          <a:xfrm>
            <a:off x="6236369" y="1058478"/>
            <a:ext cx="5955631" cy="573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lnSpc>
                <a:spcPct val="90000"/>
              </a:lnSpc>
              <a:spcBef>
                <a:spcPct val="20000"/>
              </a:spcBef>
            </a:pPr>
            <a:r>
              <a:rPr lang="en-US" sz="2800" dirty="0">
                <a:latin typeface="Times" panose="02020603050405020304" pitchFamily="18" charset="0"/>
                <a:cs typeface="Times" panose="02020603050405020304" pitchFamily="18" charset="0"/>
              </a:rPr>
              <a:t>Something very small (low mass) that’s changing speed very quickly (high acceleration), like a bullet, can still have a great force.</a:t>
            </a:r>
          </a:p>
          <a:p>
            <a:pPr eaLnBrk="1" hangingPunct="1">
              <a:lnSpc>
                <a:spcPct val="90000"/>
              </a:lnSpc>
              <a:spcBef>
                <a:spcPct val="20000"/>
              </a:spcBef>
            </a:pPr>
            <a:endParaRPr lang="en-US" sz="2400" dirty="0">
              <a:latin typeface="Bookman Old Style" pitchFamily="18" charset="0"/>
            </a:endParaRPr>
          </a:p>
          <a:p>
            <a:pPr eaLnBrk="1" hangingPunct="1">
              <a:lnSpc>
                <a:spcPct val="90000"/>
              </a:lnSpc>
              <a:spcBef>
                <a:spcPct val="20000"/>
              </a:spcBef>
            </a:pPr>
            <a:endParaRPr lang="en-US" sz="2400" dirty="0">
              <a:latin typeface="Bookman Old Style" pitchFamily="18" charset="0"/>
            </a:endParaRPr>
          </a:p>
          <a:p>
            <a:pPr eaLnBrk="1" hangingPunct="1">
              <a:lnSpc>
                <a:spcPct val="90000"/>
              </a:lnSpc>
              <a:spcBef>
                <a:spcPct val="20000"/>
              </a:spcBef>
            </a:pPr>
            <a:endParaRPr lang="en-US" sz="2400" dirty="0">
              <a:latin typeface="Bookman Old Style" pitchFamily="18" charset="0"/>
            </a:endParaRPr>
          </a:p>
          <a:p>
            <a:pPr eaLnBrk="1" hangingPunct="1">
              <a:lnSpc>
                <a:spcPct val="90000"/>
              </a:lnSpc>
              <a:spcBef>
                <a:spcPct val="20000"/>
              </a:spcBef>
            </a:pPr>
            <a:endParaRPr lang="en-US" sz="2400" dirty="0">
              <a:latin typeface="Bookman Old Style" pitchFamily="18" charset="0"/>
            </a:endParaRPr>
          </a:p>
          <a:p>
            <a:pPr eaLnBrk="1" hangingPunct="1">
              <a:lnSpc>
                <a:spcPct val="90000"/>
              </a:lnSpc>
              <a:spcBef>
                <a:spcPct val="20000"/>
              </a:spcBef>
            </a:pPr>
            <a:endParaRPr lang="en-US" sz="2400" dirty="0">
              <a:latin typeface="Bookman Old Style" pitchFamily="18" charset="0"/>
            </a:endParaRPr>
          </a:p>
          <a:p>
            <a:pPr eaLnBrk="1" hangingPunct="1">
              <a:lnSpc>
                <a:spcPct val="90000"/>
              </a:lnSpc>
              <a:spcBef>
                <a:spcPct val="20000"/>
              </a:spcBef>
            </a:pPr>
            <a:endParaRPr lang="en-US" sz="2400" dirty="0">
              <a:latin typeface="Bookman Old Style" pitchFamily="18" charset="0"/>
            </a:endParaRPr>
          </a:p>
          <a:p>
            <a:pPr eaLnBrk="1" hangingPunct="1">
              <a:lnSpc>
                <a:spcPct val="90000"/>
              </a:lnSpc>
              <a:spcBef>
                <a:spcPct val="20000"/>
              </a:spcBef>
            </a:pPr>
            <a:endParaRPr lang="en-US" sz="2400" dirty="0">
              <a:latin typeface="Bookman Old Style" pitchFamily="18" charset="0"/>
            </a:endParaRPr>
          </a:p>
          <a:p>
            <a:pPr eaLnBrk="1" hangingPunct="1">
              <a:lnSpc>
                <a:spcPct val="90000"/>
              </a:lnSpc>
              <a:spcBef>
                <a:spcPct val="20000"/>
              </a:spcBef>
            </a:pPr>
            <a:r>
              <a:rPr lang="en-US" sz="2800" dirty="0">
                <a:latin typeface="Times" panose="02020603050405020304" pitchFamily="18" charset="0"/>
                <a:cs typeface="Times" panose="02020603050405020304" pitchFamily="18" charset="0"/>
              </a:rPr>
              <a:t> Something very small changing speed very slowly will have a very weak force</a:t>
            </a:r>
            <a:r>
              <a:rPr lang="en-US" sz="2400" dirty="0">
                <a:latin typeface="Bookman Old Style" pitchFamily="18" charset="0"/>
              </a:rPr>
              <a:t>.</a:t>
            </a:r>
          </a:p>
        </p:txBody>
      </p:sp>
      <p:pic>
        <p:nvPicPr>
          <p:cNvPr id="6" name="Picture 9" descr="MPj0315654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2850828"/>
            <a:ext cx="520967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2061410" y="274638"/>
            <a:ext cx="8229600" cy="78384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n-US" b="1" dirty="0">
                <a:latin typeface="Times New Roman" pitchFamily="18" charset="0"/>
                <a:cs typeface="Times New Roman" pitchFamily="18" charset="0"/>
              </a:rPr>
              <a:t>High Mass			Low Mass</a:t>
            </a:r>
          </a:p>
        </p:txBody>
      </p:sp>
    </p:spTree>
    <p:extLst>
      <p:ext uri="{BB962C8B-B14F-4D97-AF65-F5344CB8AC3E}">
        <p14:creationId xmlns:p14="http://schemas.microsoft.com/office/powerpoint/2010/main" val="342337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64870"/>
            <a:ext cx="12068175" cy="1110615"/>
          </a:xfrm>
          <a:prstGeom prst="rect">
            <a:avLst/>
          </a:prstGeom>
        </p:spPr>
      </p:pic>
      <p:sp>
        <p:nvSpPr>
          <p:cNvPr id="3" name="Text Box 2"/>
          <p:cNvSpPr txBox="1"/>
          <p:nvPr/>
        </p:nvSpPr>
        <p:spPr>
          <a:xfrm>
            <a:off x="2689860" y="95885"/>
            <a:ext cx="7840980" cy="829945"/>
          </a:xfrm>
          <a:prstGeom prst="rect">
            <a:avLst/>
          </a:prstGeom>
          <a:noFill/>
        </p:spPr>
        <p:txBody>
          <a:bodyPr wrap="square" rtlCol="0" anchor="t">
            <a:spAutoFit/>
          </a:bodyPr>
          <a:lstStyle/>
          <a:p>
            <a:r>
              <a:rPr lang="en-US" sz="4800">
                <a:latin typeface="Algerian" panose="04020705040A02060702" pitchFamily="82" charset="0"/>
                <a:cs typeface="Algerian" panose="04020705040A02060702" pitchFamily="82" charset="0"/>
              </a:rPr>
              <a:t>NewTon’s FirsT Law</a:t>
            </a:r>
          </a:p>
        </p:txBody>
      </p:sp>
      <p:sp>
        <p:nvSpPr>
          <p:cNvPr id="7" name="Text Box 6"/>
          <p:cNvSpPr txBox="1"/>
          <p:nvPr/>
        </p:nvSpPr>
        <p:spPr>
          <a:xfrm>
            <a:off x="117475" y="2124710"/>
            <a:ext cx="11950700" cy="521970"/>
          </a:xfrm>
          <a:prstGeom prst="rect">
            <a:avLst/>
          </a:prstGeom>
          <a:noFill/>
        </p:spPr>
        <p:txBody>
          <a:bodyPr wrap="square" rtlCol="0" anchor="t">
            <a:spAutoFit/>
          </a:bodyPr>
          <a:lstStyle/>
          <a:p>
            <a:pPr algn="just"/>
            <a:r>
              <a:rPr lang="en-US" sz="2800">
                <a:latin typeface="Times New Roman" panose="02020603050405020304" pitchFamily="18" charset="0"/>
                <a:cs typeface="Times New Roman" panose="02020603050405020304" pitchFamily="18" charset="0"/>
              </a:rPr>
              <a:t>The tendency of a body to keep moving once it is set in motion is called </a:t>
            </a:r>
            <a:r>
              <a:rPr lang="en-US" sz="2800" b="1" i="1">
                <a:latin typeface="Times New Roman" panose="02020603050405020304" pitchFamily="18" charset="0"/>
                <a:cs typeface="Times New Roman" panose="02020603050405020304" pitchFamily="18" charset="0"/>
              </a:rPr>
              <a:t>inertia</a:t>
            </a:r>
            <a:r>
              <a:rPr lang="en-US" sz="2800">
                <a:latin typeface="Times New Roman" panose="02020603050405020304" pitchFamily="18" charset="0"/>
                <a:cs typeface="Times New Roman" panose="02020603050405020304" pitchFamily="18" charset="0"/>
              </a:rPr>
              <a:t>.</a:t>
            </a:r>
          </a:p>
        </p:txBody>
      </p:sp>
      <p:pic>
        <p:nvPicPr>
          <p:cNvPr id="9" name="Picture 8"/>
          <p:cNvPicPr>
            <a:picLocks noChangeAspect="1"/>
          </p:cNvPicPr>
          <p:nvPr/>
        </p:nvPicPr>
        <p:blipFill>
          <a:blip r:embed="rId3"/>
          <a:stretch>
            <a:fillRect/>
          </a:stretch>
        </p:blipFill>
        <p:spPr>
          <a:xfrm>
            <a:off x="0" y="2842260"/>
            <a:ext cx="7645400" cy="3825240"/>
          </a:xfrm>
          <a:prstGeom prst="rect">
            <a:avLst/>
          </a:prstGeom>
        </p:spPr>
      </p:pic>
      <p:sp>
        <p:nvSpPr>
          <p:cNvPr id="11" name="Text Box 10"/>
          <p:cNvSpPr txBox="1"/>
          <p:nvPr/>
        </p:nvSpPr>
        <p:spPr>
          <a:xfrm>
            <a:off x="7332822" y="2560320"/>
            <a:ext cx="4671060" cy="953135"/>
          </a:xfrm>
          <a:prstGeom prst="rect">
            <a:avLst/>
          </a:prstGeom>
          <a:noFill/>
        </p:spPr>
        <p:txBody>
          <a:bodyPr wrap="square" rtlCol="0" anchor="t">
            <a:spAutoFit/>
          </a:bodyPr>
          <a:lstStyle/>
          <a:p>
            <a:r>
              <a:rPr lang="en-US" sz="2800" dirty="0">
                <a:latin typeface="Times New Roman" panose="02020603050405020304" pitchFamily="18" charset="0"/>
                <a:cs typeface="Times New Roman" panose="02020603050405020304" pitchFamily="18" charset="0"/>
              </a:rPr>
              <a:t>Inertia is also the tendency of a body at rest to remain at rest.</a:t>
            </a:r>
          </a:p>
        </p:txBody>
      </p:sp>
      <p:pic>
        <p:nvPicPr>
          <p:cNvPr id="8" name="Picture 4" descr="newton_apple_tree_hg_clr[1]">
            <a:extLst>
              <a:ext uri="{FF2B5EF4-FFF2-40B4-BE49-F238E27FC236}">
                <a16:creationId xmlns:a16="http://schemas.microsoft.com/office/drawing/2014/main" id="{ABB4A1BA-43BE-4770-AD11-A5706E80906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a:xfrm>
            <a:off x="7540487" y="3428999"/>
            <a:ext cx="4463395" cy="323850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ox(in)">
                                      <p:cBhvr>
                                        <p:cTn id="18" dur="2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par>
                                <p:cTn id="24" presetID="1"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1" grpId="0"/>
      <p:bldP spid="1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4305" y="0"/>
            <a:ext cx="6920865" cy="6732104"/>
          </a:xfrm>
          <a:prstGeom prst="rect">
            <a:avLst/>
          </a:prstGeom>
        </p:spPr>
      </p:pic>
      <p:pic>
        <p:nvPicPr>
          <p:cNvPr id="3" name="Picture 2"/>
          <p:cNvPicPr>
            <a:picLocks noChangeAspect="1"/>
          </p:cNvPicPr>
          <p:nvPr/>
        </p:nvPicPr>
        <p:blipFill>
          <a:blip r:embed="rId3"/>
          <a:stretch>
            <a:fillRect/>
          </a:stretch>
        </p:blipFill>
        <p:spPr>
          <a:xfrm>
            <a:off x="6904384" y="125896"/>
            <a:ext cx="5133312" cy="64628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0" fill="hold"/>
                                        <p:tgtEl>
                                          <p:spTgt spid="2"/>
                                        </p:tgtEl>
                                        <p:attrNameLst>
                                          <p:attrName>ppt_x</p:attrName>
                                        </p:attrNameLst>
                                      </p:cBhvr>
                                      <p:tavLst>
                                        <p:tav tm="0">
                                          <p:val>
                                            <p:strVal val="#ppt_x"/>
                                          </p:val>
                                        </p:tav>
                                        <p:tav tm="100000">
                                          <p:val>
                                            <p:strVal val="#ppt_x"/>
                                          </p:val>
                                        </p:tav>
                                      </p:tavLst>
                                    </p:anim>
                                    <p:anim calcmode="lin" valueType="num">
                                      <p:cBhvr additive="base">
                                        <p:cTn id="8" dur="5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26572" y="326571"/>
            <a:ext cx="6221940" cy="6172200"/>
          </a:xfrm>
          <a:prstGeom prst="rect">
            <a:avLst/>
          </a:prstGeom>
        </p:spPr>
      </p:pic>
      <p:pic>
        <p:nvPicPr>
          <p:cNvPr id="4" name="Picture 3">
            <a:extLst>
              <a:ext uri="{FF2B5EF4-FFF2-40B4-BE49-F238E27FC236}">
                <a16:creationId xmlns:a16="http://schemas.microsoft.com/office/drawing/2014/main" id="{2C6DA5AF-534E-B341-28B7-B0E2EE53707F}"/>
              </a:ext>
            </a:extLst>
          </p:cNvPr>
          <p:cNvPicPr>
            <a:picLocks noChangeAspect="1"/>
          </p:cNvPicPr>
          <p:nvPr/>
        </p:nvPicPr>
        <p:blipFill>
          <a:blip r:embed="rId3"/>
          <a:stretch>
            <a:fillRect/>
          </a:stretch>
        </p:blipFill>
        <p:spPr>
          <a:xfrm>
            <a:off x="5763079" y="147711"/>
            <a:ext cx="6278865" cy="660478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55800" y="2691130"/>
            <a:ext cx="7501255" cy="1490345"/>
          </a:xfrm>
          <a:prstGeom prst="rect">
            <a:avLst/>
          </a:prstGeom>
        </p:spPr>
      </p:pic>
      <p:sp>
        <p:nvSpPr>
          <p:cNvPr id="4" name="Text Box 3"/>
          <p:cNvSpPr txBox="1"/>
          <p:nvPr/>
        </p:nvSpPr>
        <p:spPr>
          <a:xfrm>
            <a:off x="2625725" y="95885"/>
            <a:ext cx="7840980" cy="829945"/>
          </a:xfrm>
          <a:prstGeom prst="rect">
            <a:avLst/>
          </a:prstGeom>
          <a:noFill/>
        </p:spPr>
        <p:txBody>
          <a:bodyPr wrap="square" rtlCol="0" anchor="t">
            <a:spAutoFit/>
          </a:bodyPr>
          <a:lstStyle/>
          <a:p>
            <a:r>
              <a:rPr lang="en-US" sz="4800">
                <a:latin typeface="Algerian" panose="04020705040A02060702" pitchFamily="82" charset="0"/>
                <a:cs typeface="Algerian" panose="04020705040A02060702" pitchFamily="82" charset="0"/>
              </a:rPr>
              <a:t>NewTon’s FirsT Law</a:t>
            </a:r>
          </a:p>
        </p:txBody>
      </p:sp>
      <p:sp>
        <p:nvSpPr>
          <p:cNvPr id="5" name="Text Box 4"/>
          <p:cNvSpPr txBox="1"/>
          <p:nvPr/>
        </p:nvSpPr>
        <p:spPr>
          <a:xfrm>
            <a:off x="198755" y="876300"/>
            <a:ext cx="11878310" cy="1814830"/>
          </a:xfrm>
          <a:prstGeom prst="rect">
            <a:avLst/>
          </a:prstGeom>
          <a:noFill/>
        </p:spPr>
        <p:txBody>
          <a:bodyPr wrap="square" rtlCol="0" anchor="t">
            <a:spAutoFit/>
          </a:bodyPr>
          <a:lstStyle/>
          <a:p>
            <a:pPr algn="just"/>
            <a:r>
              <a:rPr lang="en-US" sz="2800" i="1">
                <a:latin typeface="Times New Roman" panose="02020603050405020304" pitchFamily="18" charset="0"/>
                <a:cs typeface="Times New Roman" panose="02020603050405020304" pitchFamily="18" charset="0"/>
              </a:rPr>
              <a:t>When a body is either at rest or moving with constant velocity (in a straight </a:t>
            </a:r>
          </a:p>
          <a:p>
            <a:pPr algn="just"/>
            <a:r>
              <a:rPr lang="en-US" sz="2800" i="1">
                <a:latin typeface="Times New Roman" panose="02020603050405020304" pitchFamily="18" charset="0"/>
                <a:cs typeface="Times New Roman" panose="02020603050405020304" pitchFamily="18" charset="0"/>
              </a:rPr>
              <a:t>line with constant speed), we say that the body is in equilibrium</a:t>
            </a:r>
            <a:r>
              <a:rPr lang="en-US" sz="2800">
                <a:latin typeface="Times New Roman" panose="02020603050405020304" pitchFamily="18" charset="0"/>
                <a:cs typeface="Times New Roman" panose="02020603050405020304" pitchFamily="18" charset="0"/>
              </a:rPr>
              <a:t>. </a:t>
            </a:r>
            <a:r>
              <a:rPr lang="en-US" sz="2800" b="1">
                <a:latin typeface="Times New Roman" panose="02020603050405020304" pitchFamily="18" charset="0"/>
                <a:cs typeface="Times New Roman" panose="02020603050405020304" pitchFamily="18" charset="0"/>
              </a:rPr>
              <a:t>For a body to </a:t>
            </a:r>
          </a:p>
          <a:p>
            <a:pPr algn="just"/>
            <a:r>
              <a:rPr lang="en-US" sz="2800" b="1">
                <a:latin typeface="Times New Roman" panose="02020603050405020304" pitchFamily="18" charset="0"/>
                <a:cs typeface="Times New Roman" panose="02020603050405020304" pitchFamily="18" charset="0"/>
              </a:rPr>
              <a:t>be in equilibrium, it must be acted on by no forces, or by several forces such that their vector sum—that is, the net force—is zero:</a:t>
            </a:r>
          </a:p>
        </p:txBody>
      </p:sp>
      <p:sp>
        <p:nvSpPr>
          <p:cNvPr id="6" name="Text Box 5"/>
          <p:cNvSpPr txBox="1"/>
          <p:nvPr/>
        </p:nvSpPr>
        <p:spPr>
          <a:xfrm>
            <a:off x="0" y="4181475"/>
            <a:ext cx="6336030" cy="2676525"/>
          </a:xfrm>
          <a:prstGeom prst="rect">
            <a:avLst/>
          </a:prstGeom>
          <a:noFill/>
        </p:spPr>
        <p:txBody>
          <a:bodyPr wrap="square" rtlCol="0" anchor="t">
            <a:spAutoFit/>
          </a:bodyPr>
          <a:lstStyle/>
          <a:p>
            <a:pPr algn="just"/>
            <a:r>
              <a:rPr lang="en-US" sz="2800">
                <a:latin typeface="Times New Roman" panose="02020603050405020304" pitchFamily="18" charset="0"/>
                <a:cs typeface="Times New Roman" panose="02020603050405020304" pitchFamily="18" charset="0"/>
              </a:rPr>
              <a:t>A spaceship is moving in the vacuum of outer space, far from any star or planet, when its engine dies. As a result, the spaceship slows down and stops. What does Newton’s first law say about this scene?</a:t>
            </a:r>
          </a:p>
        </p:txBody>
      </p:sp>
      <p:sp>
        <p:nvSpPr>
          <p:cNvPr id="7" name="Text Box 6"/>
          <p:cNvSpPr txBox="1"/>
          <p:nvPr/>
        </p:nvSpPr>
        <p:spPr>
          <a:xfrm>
            <a:off x="6438900" y="4397375"/>
            <a:ext cx="5638165" cy="2245360"/>
          </a:xfrm>
          <a:prstGeom prst="rect">
            <a:avLst/>
          </a:prstGeom>
          <a:noFill/>
        </p:spPr>
        <p:txBody>
          <a:bodyPr wrap="square" rtlCol="0" anchor="t">
            <a:spAutoFit/>
          </a:bodyPr>
          <a:lstStyle/>
          <a:p>
            <a:pPr algn="just"/>
            <a:r>
              <a:rPr lang="en-US" sz="2800">
                <a:latin typeface="Times New Roman" panose="02020603050405020304" pitchFamily="18" charset="0"/>
                <a:cs typeface="Times New Roman" panose="02020603050405020304" pitchFamily="18" charset="0"/>
              </a:rPr>
              <a:t>No forces act on the spaceship after the engine dies, so according to Newton’s first law it will not stop but will continue to move in a straight line with constant speed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0" fill="hold"/>
                                        <p:tgtEl>
                                          <p:spTgt spid="6"/>
                                        </p:tgtEl>
                                        <p:attrNameLst>
                                          <p:attrName>ppt_x</p:attrName>
                                        </p:attrNameLst>
                                      </p:cBhvr>
                                      <p:tavLst>
                                        <p:tav tm="0">
                                          <p:val>
                                            <p:strVal val="#ppt_x"/>
                                          </p:val>
                                        </p:tav>
                                        <p:tav tm="100000">
                                          <p:val>
                                            <p:strVal val="#ppt_x"/>
                                          </p:val>
                                        </p:tav>
                                      </p:tavLst>
                                    </p:anim>
                                    <p:anim calcmode="lin" valueType="num">
                                      <p:cBhvr additive="base">
                                        <p:cTn id="13" dur="5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circle(in)">
                                      <p:cBhvr>
                                        <p:cTn id="18"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79613"/>
            <a:ext cx="12192000" cy="6547757"/>
          </a:xfrm>
          <a:prstGeom prst="rect">
            <a:avLst/>
          </a:prstGeom>
        </p:spPr>
      </p:pic>
    </p:spTree>
    <p:extLst>
      <p:ext uri="{BB962C8B-B14F-4D97-AF65-F5344CB8AC3E}">
        <p14:creationId xmlns:p14="http://schemas.microsoft.com/office/powerpoint/2010/main" val="2742881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90625" y="266700"/>
            <a:ext cx="9046845" cy="712470"/>
          </a:xfrm>
          <a:prstGeom prst="rect">
            <a:avLst/>
          </a:prstGeom>
        </p:spPr>
      </p:pic>
      <p:sp>
        <p:nvSpPr>
          <p:cNvPr id="3" name="Text Box 2"/>
          <p:cNvSpPr txBox="1"/>
          <p:nvPr/>
        </p:nvSpPr>
        <p:spPr>
          <a:xfrm>
            <a:off x="212090" y="1014730"/>
            <a:ext cx="11720830" cy="1383665"/>
          </a:xfrm>
          <a:prstGeom prst="rect">
            <a:avLst/>
          </a:prstGeom>
          <a:noFill/>
        </p:spPr>
        <p:txBody>
          <a:bodyPr wrap="square" rtlCol="0" anchor="t">
            <a:spAutoFit/>
          </a:bodyPr>
          <a:lstStyle/>
          <a:p>
            <a:pPr algn="just"/>
            <a:r>
              <a:rPr lang="en-US" sz="2800" b="1">
                <a:latin typeface="Times New Roman" panose="02020603050405020304" pitchFamily="18" charset="0"/>
                <a:cs typeface="Times New Roman" panose="02020603050405020304" pitchFamily="18" charset="0"/>
              </a:rPr>
              <a:t>A pictorial representation of all the forces acting on an object complete with labels</a:t>
            </a:r>
            <a:r>
              <a:rPr lang="en-US" sz="2800">
                <a:latin typeface="Times New Roman" panose="02020603050405020304" pitchFamily="18" charset="0"/>
                <a:cs typeface="Times New Roman" panose="02020603050405020304" pitchFamily="18" charset="0"/>
              </a:rPr>
              <a:t>. </a:t>
            </a:r>
            <a:r>
              <a:rPr lang="en-US" sz="2800" i="1">
                <a:latin typeface="Times New Roman" panose="02020603050405020304" pitchFamily="18" charset="0"/>
                <a:cs typeface="Times New Roman" panose="02020603050405020304" pitchFamily="18" charset="0"/>
              </a:rPr>
              <a:t>Or a diagram showing all forcesacting on a body using arrows, considering body as a point mass</a:t>
            </a:r>
            <a:r>
              <a:rPr lang="en-US" sz="2800">
                <a:latin typeface="Times New Roman" panose="02020603050405020304" pitchFamily="18" charset="0"/>
                <a:cs typeface="Times New Roman" panose="02020603050405020304" pitchFamily="18" charset="0"/>
              </a:rPr>
              <a:t>.</a:t>
            </a:r>
          </a:p>
        </p:txBody>
      </p:sp>
      <p:pic>
        <p:nvPicPr>
          <p:cNvPr id="4" name="Picture 3"/>
          <p:cNvPicPr>
            <a:picLocks noChangeAspect="1"/>
          </p:cNvPicPr>
          <p:nvPr/>
        </p:nvPicPr>
        <p:blipFill>
          <a:blip r:embed="rId3"/>
          <a:stretch>
            <a:fillRect/>
          </a:stretch>
        </p:blipFill>
        <p:spPr>
          <a:xfrm>
            <a:off x="118110" y="2433955"/>
            <a:ext cx="6164580" cy="4022090"/>
          </a:xfrm>
          <a:prstGeom prst="rect">
            <a:avLst/>
          </a:prstGeom>
        </p:spPr>
      </p:pic>
      <p:sp>
        <p:nvSpPr>
          <p:cNvPr id="5" name="Text Box 4"/>
          <p:cNvSpPr txBox="1"/>
          <p:nvPr/>
        </p:nvSpPr>
        <p:spPr>
          <a:xfrm>
            <a:off x="6282690" y="2122170"/>
            <a:ext cx="5800725" cy="2774950"/>
          </a:xfrm>
          <a:prstGeom prst="rect">
            <a:avLst/>
          </a:prstGeom>
          <a:noFill/>
        </p:spPr>
        <p:txBody>
          <a:bodyPr wrap="square" rtlCol="0" anchor="t">
            <a:noAutofit/>
          </a:bodyPr>
          <a:lstStyle/>
          <a:p>
            <a:pPr algn="just"/>
            <a:r>
              <a:rPr lang="en-US" sz="2800">
                <a:latin typeface="Times New Roman" panose="02020603050405020304" pitchFamily="18" charset="0"/>
                <a:cs typeface="Times New Roman" panose="02020603050405020304" pitchFamily="18" charset="0"/>
              </a:rPr>
              <a:t>Free-body diagrams are essential to help identify the relevant forces. </a:t>
            </a:r>
            <a:r>
              <a:rPr lang="en-US" sz="2800" b="1" i="1">
                <a:solidFill>
                  <a:srgbClr val="002060"/>
                </a:solidFill>
                <a:latin typeface="Times New Roman" panose="02020603050405020304" pitchFamily="18" charset="0"/>
                <a:cs typeface="Times New Roman" panose="02020603050405020304" pitchFamily="18" charset="0"/>
              </a:rPr>
              <a:t>A free-body diagram shows the chosen body by itself, “free” of its surroundings, with vectors drawn to show the magnitudes and directions of all the forces that act on the body.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445" y="1074420"/>
            <a:ext cx="3854450" cy="5537835"/>
          </a:xfrm>
          <a:prstGeom prst="rect">
            <a:avLst/>
          </a:prstGeom>
        </p:spPr>
      </p:pic>
      <p:pic>
        <p:nvPicPr>
          <p:cNvPr id="5" name="Picture 4"/>
          <p:cNvPicPr>
            <a:picLocks noChangeAspect="1"/>
          </p:cNvPicPr>
          <p:nvPr/>
        </p:nvPicPr>
        <p:blipFill>
          <a:blip r:embed="rId3"/>
          <a:stretch>
            <a:fillRect/>
          </a:stretch>
        </p:blipFill>
        <p:spPr>
          <a:xfrm>
            <a:off x="4147820" y="1309370"/>
            <a:ext cx="4827270" cy="5174615"/>
          </a:xfrm>
          <a:prstGeom prst="rect">
            <a:avLst/>
          </a:prstGeom>
        </p:spPr>
      </p:pic>
      <p:pic>
        <p:nvPicPr>
          <p:cNvPr id="6" name="Picture 5"/>
          <p:cNvPicPr>
            <a:picLocks noChangeAspect="1"/>
          </p:cNvPicPr>
          <p:nvPr/>
        </p:nvPicPr>
        <p:blipFill>
          <a:blip r:embed="rId4"/>
          <a:stretch>
            <a:fillRect/>
          </a:stretch>
        </p:blipFill>
        <p:spPr>
          <a:xfrm>
            <a:off x="1190625" y="266700"/>
            <a:ext cx="9046845" cy="712470"/>
          </a:xfrm>
          <a:prstGeom prst="rect">
            <a:avLst/>
          </a:prstGeom>
        </p:spPr>
      </p:pic>
      <p:sp>
        <p:nvSpPr>
          <p:cNvPr id="7" name="Text Box 6"/>
          <p:cNvSpPr txBox="1"/>
          <p:nvPr/>
        </p:nvSpPr>
        <p:spPr>
          <a:xfrm>
            <a:off x="9149715" y="1457325"/>
            <a:ext cx="2690495" cy="2353945"/>
          </a:xfrm>
          <a:prstGeom prst="rect">
            <a:avLst/>
          </a:prstGeom>
          <a:noFill/>
        </p:spPr>
        <p:txBody>
          <a:bodyPr wrap="square" rtlCol="0" anchor="t">
            <a:noAutofit/>
          </a:bodyPr>
          <a:lstStyle/>
          <a:p>
            <a:pPr algn="just"/>
            <a:r>
              <a:rPr lang="en-US" sz="2800">
                <a:latin typeface="Times New Roman" panose="02020603050405020304" pitchFamily="18" charset="0"/>
                <a:cs typeface="Times New Roman" panose="02020603050405020304" pitchFamily="18" charset="0"/>
              </a:rPr>
              <a:t>Note: if the body is pulled at an angle, resolve to component of x and 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0" fill="hold"/>
                                        <p:tgtEl>
                                          <p:spTgt spid="5"/>
                                        </p:tgtEl>
                                        <p:attrNameLst>
                                          <p:attrName>ppt_x</p:attrName>
                                        </p:attrNameLst>
                                      </p:cBhvr>
                                      <p:tavLst>
                                        <p:tav tm="0">
                                          <p:val>
                                            <p:strVal val="#ppt_x"/>
                                          </p:val>
                                        </p:tav>
                                        <p:tav tm="100000">
                                          <p:val>
                                            <p:strVal val="#ppt_x"/>
                                          </p:val>
                                        </p:tav>
                                      </p:tavLst>
                                    </p:anim>
                                    <p:anim calcmode="lin" valueType="num">
                                      <p:cBhvr additive="base">
                                        <p:cTn id="8" dur="5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90625" y="266700"/>
            <a:ext cx="9046845" cy="712470"/>
          </a:xfrm>
          <a:prstGeom prst="rect">
            <a:avLst/>
          </a:prstGeom>
        </p:spPr>
      </p:pic>
      <p:pic>
        <p:nvPicPr>
          <p:cNvPr id="2" name="Picture 1"/>
          <p:cNvPicPr>
            <a:picLocks noChangeAspect="1"/>
          </p:cNvPicPr>
          <p:nvPr/>
        </p:nvPicPr>
        <p:blipFill>
          <a:blip r:embed="rId3"/>
          <a:stretch>
            <a:fillRect/>
          </a:stretch>
        </p:blipFill>
        <p:spPr>
          <a:xfrm>
            <a:off x="197485" y="1193800"/>
            <a:ext cx="4113530" cy="3838575"/>
          </a:xfrm>
          <a:prstGeom prst="rect">
            <a:avLst/>
          </a:prstGeom>
        </p:spPr>
      </p:pic>
      <p:sp>
        <p:nvSpPr>
          <p:cNvPr id="3" name="Text Box 2"/>
          <p:cNvSpPr txBox="1"/>
          <p:nvPr/>
        </p:nvSpPr>
        <p:spPr>
          <a:xfrm>
            <a:off x="0" y="5716353"/>
            <a:ext cx="4783455" cy="1099765"/>
          </a:xfrm>
          <a:prstGeom prst="rect">
            <a:avLst/>
          </a:prstGeom>
          <a:noFill/>
        </p:spPr>
        <p:txBody>
          <a:bodyPr wrap="square" rtlCol="0" anchor="t">
            <a:noAutofit/>
          </a:bodyPr>
          <a:lstStyle/>
          <a:p>
            <a:pPr algn="just"/>
            <a:r>
              <a:rPr lang="en-US" sz="2400" i="1" dirty="0">
                <a:solidFill>
                  <a:srgbClr val="002060"/>
                </a:solidFill>
                <a:latin typeface="Times New Roman" panose="02020603050405020304" pitchFamily="18" charset="0"/>
                <a:cs typeface="Times New Roman" panose="02020603050405020304" pitchFamily="18" charset="0"/>
              </a:rPr>
              <a:t>NOTE: In an incline plane, there is no Friction(F</a:t>
            </a:r>
            <a:r>
              <a:rPr lang="en-US" sz="2400" i="1" baseline="-25000" dirty="0">
                <a:solidFill>
                  <a:srgbClr val="002060"/>
                </a:solidFill>
                <a:latin typeface="Times New Roman" panose="02020603050405020304" pitchFamily="18" charset="0"/>
                <a:cs typeface="Times New Roman" panose="02020603050405020304" pitchFamily="18" charset="0"/>
              </a:rPr>
              <a:t>f</a:t>
            </a:r>
            <a:r>
              <a:rPr lang="en-US" sz="2400" i="1" dirty="0">
                <a:solidFill>
                  <a:srgbClr val="002060"/>
                </a:solidFill>
                <a:latin typeface="Times New Roman" panose="02020603050405020304" pitchFamily="18" charset="0"/>
                <a:cs typeface="Times New Roman" panose="02020603050405020304" pitchFamily="18" charset="0"/>
              </a:rPr>
              <a:t>)- because the object is sliding down</a:t>
            </a:r>
          </a:p>
        </p:txBody>
      </p:sp>
      <p:sp>
        <p:nvSpPr>
          <p:cNvPr id="4" name="Text Box 3"/>
          <p:cNvSpPr txBox="1"/>
          <p:nvPr/>
        </p:nvSpPr>
        <p:spPr>
          <a:xfrm>
            <a:off x="4506595" y="1384300"/>
            <a:ext cx="7264400" cy="3232150"/>
          </a:xfrm>
          <a:prstGeom prst="rect">
            <a:avLst/>
          </a:prstGeom>
          <a:noFill/>
        </p:spPr>
        <p:txBody>
          <a:bodyPr wrap="square" rtlCol="0" anchor="t">
            <a:noAutofit/>
          </a:bodyPr>
          <a:lstStyle/>
          <a:p>
            <a:pPr algn="just"/>
            <a:r>
              <a:rPr lang="en-US" sz="3200" b="1">
                <a:latin typeface="Times New Roman" panose="02020603050405020304" pitchFamily="18" charset="0"/>
                <a:cs typeface="Times New Roman" panose="02020603050405020304" pitchFamily="18" charset="0"/>
              </a:rPr>
              <a:t>TIPS for solving problems</a:t>
            </a:r>
          </a:p>
          <a:p>
            <a:pPr algn="just"/>
            <a:r>
              <a:rPr lang="en-US" sz="3200">
                <a:latin typeface="Times New Roman" panose="02020603050405020304" pitchFamily="18" charset="0"/>
                <a:cs typeface="Times New Roman" panose="02020603050405020304" pitchFamily="18" charset="0"/>
              </a:rPr>
              <a:t>1. Draw a FBD</a:t>
            </a:r>
          </a:p>
          <a:p>
            <a:pPr algn="just"/>
            <a:r>
              <a:rPr lang="en-US" sz="3200">
                <a:latin typeface="Times New Roman" panose="02020603050405020304" pitchFamily="18" charset="0"/>
                <a:cs typeface="Times New Roman" panose="02020603050405020304" pitchFamily="18" charset="0"/>
              </a:rPr>
              <a:t>2.Resolve anything into COMPONENTS</a:t>
            </a:r>
          </a:p>
          <a:p>
            <a:pPr algn="just"/>
            <a:r>
              <a:rPr lang="en-US" sz="3200">
                <a:latin typeface="Times New Roman" panose="02020603050405020304" pitchFamily="18" charset="0"/>
                <a:cs typeface="Times New Roman" panose="02020603050405020304" pitchFamily="18" charset="0"/>
              </a:rPr>
              <a:t>3. Write equations of equilibrium</a:t>
            </a:r>
          </a:p>
          <a:p>
            <a:pPr algn="just"/>
            <a:r>
              <a:rPr lang="en-US" sz="3200">
                <a:latin typeface="Times New Roman" panose="02020603050405020304" pitchFamily="18" charset="0"/>
                <a:cs typeface="Times New Roman" panose="02020603050405020304" pitchFamily="18" charset="0"/>
              </a:rPr>
              <a:t>4. Solve for unknowns</a:t>
            </a:r>
          </a:p>
        </p:txBody>
      </p:sp>
      <p:sp>
        <p:nvSpPr>
          <p:cNvPr id="5" name="Text Box 4"/>
          <p:cNvSpPr txBox="1"/>
          <p:nvPr/>
        </p:nvSpPr>
        <p:spPr>
          <a:xfrm>
            <a:off x="4980940" y="4460875"/>
            <a:ext cx="6790055" cy="1568450"/>
          </a:xfrm>
          <a:prstGeom prst="rect">
            <a:avLst/>
          </a:prstGeom>
          <a:noFill/>
        </p:spPr>
        <p:txBody>
          <a:bodyPr wrap="square" rtlCol="0" anchor="t">
            <a:spAutoFit/>
          </a:bodyPr>
          <a:lstStyle/>
          <a:p>
            <a:pPr algn="just"/>
            <a:r>
              <a:rPr lang="en-US" sz="3200">
                <a:latin typeface="Times New Roman" panose="02020603050405020304" pitchFamily="18" charset="0"/>
                <a:cs typeface="Times New Roman" panose="02020603050405020304" pitchFamily="18" charset="0"/>
              </a:rPr>
              <a:t>Since the </a:t>
            </a:r>
            <a:r>
              <a:rPr lang="en-US" sz="3200" b="1">
                <a:latin typeface="Times New Roman" panose="02020603050405020304" pitchFamily="18" charset="0"/>
                <a:cs typeface="Times New Roman" panose="02020603050405020304" pitchFamily="18" charset="0"/>
              </a:rPr>
              <a:t>Fnet = 0</a:t>
            </a:r>
            <a:r>
              <a:rPr lang="en-US" sz="3200">
                <a:latin typeface="Times New Roman" panose="02020603050405020304" pitchFamily="18" charset="0"/>
                <a:cs typeface="Times New Roman" panose="02020603050405020304" pitchFamily="18" charset="0"/>
              </a:rPr>
              <a:t>, a system moving at a </a:t>
            </a:r>
            <a:r>
              <a:rPr lang="en-US" sz="3200" i="1">
                <a:latin typeface="Times New Roman" panose="02020603050405020304" pitchFamily="18" charset="0"/>
                <a:cs typeface="Times New Roman" panose="02020603050405020304" pitchFamily="18" charset="0"/>
              </a:rPr>
              <a:t>constant speed or at rest </a:t>
            </a:r>
            <a:r>
              <a:rPr lang="en-US" sz="3200">
                <a:solidFill>
                  <a:srgbClr val="FF0000"/>
                </a:solidFill>
                <a:latin typeface="Times New Roman" panose="02020603050405020304" pitchFamily="18" charset="0"/>
                <a:cs typeface="Times New Roman" panose="02020603050405020304" pitchFamily="18" charset="0"/>
              </a:rPr>
              <a:t>MUST be at</a:t>
            </a:r>
          </a:p>
          <a:p>
            <a:pPr algn="just"/>
            <a:r>
              <a:rPr lang="en-US" sz="3200">
                <a:solidFill>
                  <a:srgbClr val="FF0000"/>
                </a:solidFill>
                <a:latin typeface="Times New Roman" panose="02020603050405020304" pitchFamily="18" charset="0"/>
                <a:cs typeface="Times New Roman" panose="02020603050405020304" pitchFamily="18" charset="0"/>
              </a:rPr>
              <a:t>EQUILIBRIUM.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plus(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plus(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7"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0" fill="hold"/>
                                        <p:tgtEl>
                                          <p:spTgt spid="4"/>
                                        </p:tgtEl>
                                        <p:attrNameLst>
                                          <p:attrName>ppt_x</p:attrName>
                                        </p:attrNameLst>
                                      </p:cBhvr>
                                      <p:tavLst>
                                        <p:tav tm="0">
                                          <p:val>
                                            <p:strVal val="#ppt_x"/>
                                          </p:val>
                                        </p:tav>
                                        <p:tav tm="100000">
                                          <p:val>
                                            <p:strVal val="#ppt_x"/>
                                          </p:val>
                                        </p:tav>
                                      </p:tavLst>
                                    </p:anim>
                                    <p:anim calcmode="lin" valueType="num">
                                      <p:cBhvr additive="base">
                                        <p:cTn id="18" dur="5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ox(in)">
                                      <p:cBhvr>
                                        <p:cTn id="2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601345" y="283210"/>
            <a:ext cx="10474325" cy="768350"/>
          </a:xfrm>
          <a:prstGeom prst="rect">
            <a:avLst/>
          </a:prstGeom>
          <a:noFill/>
        </p:spPr>
        <p:txBody>
          <a:bodyPr wrap="square" rtlCol="0" anchor="t">
            <a:spAutoFit/>
          </a:bodyPr>
          <a:lstStyle/>
          <a:p>
            <a:r>
              <a:rPr lang="en-US" sz="4400">
                <a:solidFill>
                  <a:srgbClr val="002060"/>
                </a:solidFill>
                <a:latin typeface="Algerian" panose="04020705040A02060702" pitchFamily="82" charset="0"/>
                <a:cs typeface="Algerian" panose="04020705040A02060702" pitchFamily="82" charset="0"/>
              </a:rPr>
              <a:t>Examples of free-body diagrams</a:t>
            </a:r>
          </a:p>
        </p:txBody>
      </p:sp>
      <p:pic>
        <p:nvPicPr>
          <p:cNvPr id="4" name="Picture 3"/>
          <p:cNvPicPr>
            <a:picLocks noChangeAspect="1"/>
          </p:cNvPicPr>
          <p:nvPr/>
        </p:nvPicPr>
        <p:blipFill>
          <a:blip r:embed="rId2"/>
          <a:stretch>
            <a:fillRect/>
          </a:stretch>
        </p:blipFill>
        <p:spPr>
          <a:xfrm>
            <a:off x="114300" y="1052195"/>
            <a:ext cx="3391535" cy="5375275"/>
          </a:xfrm>
          <a:prstGeom prst="rect">
            <a:avLst/>
          </a:prstGeom>
        </p:spPr>
      </p:pic>
      <p:pic>
        <p:nvPicPr>
          <p:cNvPr id="5" name="Picture 4"/>
          <p:cNvPicPr>
            <a:picLocks noChangeAspect="1"/>
          </p:cNvPicPr>
          <p:nvPr/>
        </p:nvPicPr>
        <p:blipFill>
          <a:blip r:embed="rId3"/>
          <a:stretch>
            <a:fillRect/>
          </a:stretch>
        </p:blipFill>
        <p:spPr>
          <a:xfrm>
            <a:off x="3661410" y="1196340"/>
            <a:ext cx="3181350" cy="5231765"/>
          </a:xfrm>
          <a:prstGeom prst="rect">
            <a:avLst/>
          </a:prstGeom>
        </p:spPr>
      </p:pic>
      <p:pic>
        <p:nvPicPr>
          <p:cNvPr id="6" name="Picture 5"/>
          <p:cNvPicPr>
            <a:picLocks noChangeAspect="1"/>
          </p:cNvPicPr>
          <p:nvPr/>
        </p:nvPicPr>
        <p:blipFill>
          <a:blip r:embed="rId4"/>
          <a:stretch>
            <a:fillRect/>
          </a:stretch>
        </p:blipFill>
        <p:spPr>
          <a:xfrm>
            <a:off x="6922135" y="1052195"/>
            <a:ext cx="5184775" cy="2642235"/>
          </a:xfrm>
          <a:prstGeom prst="rect">
            <a:avLst/>
          </a:prstGeom>
        </p:spPr>
      </p:pic>
      <p:pic>
        <p:nvPicPr>
          <p:cNvPr id="7" name="Picture 6"/>
          <p:cNvPicPr>
            <a:picLocks noChangeAspect="1"/>
          </p:cNvPicPr>
          <p:nvPr/>
        </p:nvPicPr>
        <p:blipFill>
          <a:blip r:embed="rId5"/>
          <a:stretch>
            <a:fillRect/>
          </a:stretch>
        </p:blipFill>
        <p:spPr>
          <a:xfrm>
            <a:off x="6998335" y="3863975"/>
            <a:ext cx="5107940" cy="27755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3" presetClass="entr" presetSubtype="16"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plus(in)">
                                      <p:cBhvr>
                                        <p:cTn id="11" dur="2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ircle(in)">
                                      <p:cBhvr>
                                        <p:cTn id="16" dur="2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ircle(in)">
                                      <p:cBhvr>
                                        <p:cTn id="2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63830" y="647700"/>
            <a:ext cx="7451725" cy="1814830"/>
          </a:xfrm>
          <a:prstGeom prst="rect">
            <a:avLst/>
          </a:prstGeom>
          <a:noFill/>
        </p:spPr>
        <p:txBody>
          <a:bodyPr wrap="square" rtlCol="0" anchor="t">
            <a:spAutoFit/>
          </a:bodyPr>
          <a:lstStyle/>
          <a:p>
            <a:pPr algn="just"/>
            <a:r>
              <a:rPr lang="en-US" sz="2800">
                <a:latin typeface="Times New Roman" panose="02020603050405020304" pitchFamily="18" charset="0"/>
                <a:cs typeface="Times New Roman" panose="02020603050405020304" pitchFamily="18" charset="0"/>
              </a:rPr>
              <a:t>A 10-kg box is being pulled across the table to the </a:t>
            </a:r>
          </a:p>
          <a:p>
            <a:pPr algn="just"/>
            <a:r>
              <a:rPr lang="en-US" sz="2800">
                <a:latin typeface="Times New Roman" panose="02020603050405020304" pitchFamily="18" charset="0"/>
                <a:cs typeface="Times New Roman" panose="02020603050405020304" pitchFamily="18" charset="0"/>
              </a:rPr>
              <a:t>right at a constant speed with a force of 50N.</a:t>
            </a:r>
          </a:p>
          <a:p>
            <a:pPr algn="just"/>
            <a:r>
              <a:rPr lang="en-US" sz="2800">
                <a:latin typeface="Times New Roman" panose="02020603050405020304" pitchFamily="18" charset="0"/>
                <a:cs typeface="Times New Roman" panose="02020603050405020304" pitchFamily="18" charset="0"/>
              </a:rPr>
              <a:t>a) Calculate the Force of Friction</a:t>
            </a:r>
          </a:p>
          <a:p>
            <a:pPr algn="just"/>
            <a:r>
              <a:rPr lang="en-US" sz="2800">
                <a:latin typeface="Times New Roman" panose="02020603050405020304" pitchFamily="18" charset="0"/>
                <a:cs typeface="Times New Roman" panose="02020603050405020304" pitchFamily="18" charset="0"/>
              </a:rPr>
              <a:t>b) Calculate the Force Normal</a:t>
            </a:r>
          </a:p>
        </p:txBody>
      </p:sp>
      <p:pic>
        <p:nvPicPr>
          <p:cNvPr id="3" name="Picture 2"/>
          <p:cNvPicPr>
            <a:picLocks noChangeAspect="1"/>
          </p:cNvPicPr>
          <p:nvPr/>
        </p:nvPicPr>
        <p:blipFill>
          <a:blip r:embed="rId2"/>
          <a:stretch>
            <a:fillRect/>
          </a:stretch>
        </p:blipFill>
        <p:spPr>
          <a:xfrm>
            <a:off x="7615555" y="486410"/>
            <a:ext cx="4265295" cy="3281045"/>
          </a:xfrm>
          <a:prstGeom prst="rect">
            <a:avLst/>
          </a:prstGeom>
        </p:spPr>
      </p:pic>
      <p:pic>
        <p:nvPicPr>
          <p:cNvPr id="4" name="Picture 3"/>
          <p:cNvPicPr>
            <a:picLocks noChangeAspect="1"/>
          </p:cNvPicPr>
          <p:nvPr/>
        </p:nvPicPr>
        <p:blipFill>
          <a:blip r:embed="rId3"/>
          <a:stretch>
            <a:fillRect/>
          </a:stretch>
        </p:blipFill>
        <p:spPr>
          <a:xfrm>
            <a:off x="1760220" y="2717800"/>
            <a:ext cx="3464560" cy="1407795"/>
          </a:xfrm>
          <a:prstGeom prst="rect">
            <a:avLst/>
          </a:prstGeom>
        </p:spPr>
      </p:pic>
      <p:pic>
        <p:nvPicPr>
          <p:cNvPr id="5" name="Picture 4"/>
          <p:cNvPicPr>
            <a:picLocks noChangeAspect="1"/>
          </p:cNvPicPr>
          <p:nvPr/>
        </p:nvPicPr>
        <p:blipFill>
          <a:blip r:embed="rId4"/>
          <a:stretch>
            <a:fillRect/>
          </a:stretch>
        </p:blipFill>
        <p:spPr>
          <a:xfrm>
            <a:off x="918210" y="4394835"/>
            <a:ext cx="6113145" cy="11995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0" fill="hold"/>
                                        <p:tgtEl>
                                          <p:spTgt spid="3"/>
                                        </p:tgtEl>
                                        <p:attrNameLst>
                                          <p:attrName>ppt_x</p:attrName>
                                        </p:attrNameLst>
                                      </p:cBhvr>
                                      <p:tavLst>
                                        <p:tav tm="0">
                                          <p:val>
                                            <p:strVal val="#ppt_x"/>
                                          </p:val>
                                        </p:tav>
                                        <p:tav tm="100000">
                                          <p:val>
                                            <p:strVal val="#ppt_x"/>
                                          </p:val>
                                        </p:tav>
                                      </p:tavLst>
                                    </p:anim>
                                    <p:anim calcmode="lin" valueType="num">
                                      <p:cBhvr additive="base">
                                        <p:cTn id="13" dur="5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circle(in)">
                                      <p:cBhvr>
                                        <p:cTn id="18" dur="20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3" presetClass="entr" presetSubtype="16"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plus(in)">
                                      <p:cBhvr>
                                        <p:cTn id="2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12090" y="615950"/>
            <a:ext cx="6453505" cy="1814830"/>
          </a:xfrm>
          <a:prstGeom prst="rect">
            <a:avLst/>
          </a:prstGeom>
          <a:noFill/>
        </p:spPr>
        <p:txBody>
          <a:bodyPr wrap="square" rtlCol="0" anchor="t">
            <a:spAutoFit/>
          </a:bodyPr>
          <a:lstStyle/>
          <a:p>
            <a:pPr algn="just"/>
            <a:r>
              <a:rPr lang="en-US" sz="2800">
                <a:latin typeface="Times New Roman" panose="02020603050405020304" pitchFamily="18" charset="0"/>
                <a:cs typeface="Times New Roman" panose="02020603050405020304" pitchFamily="18" charset="0"/>
              </a:rPr>
              <a:t>Suppose the same box is now pulled at an angle of 30 degrees above the horizontal.</a:t>
            </a:r>
          </a:p>
          <a:p>
            <a:pPr algn="just"/>
            <a:r>
              <a:rPr lang="en-US" sz="2800">
                <a:latin typeface="Times New Roman" panose="02020603050405020304" pitchFamily="18" charset="0"/>
                <a:cs typeface="Times New Roman" panose="02020603050405020304" pitchFamily="18" charset="0"/>
              </a:rPr>
              <a:t>a) Calculate the Force of Friction</a:t>
            </a:r>
          </a:p>
          <a:p>
            <a:pPr algn="just"/>
            <a:r>
              <a:rPr lang="en-US" sz="2800">
                <a:latin typeface="Times New Roman" panose="02020603050405020304" pitchFamily="18" charset="0"/>
                <a:cs typeface="Times New Roman" panose="02020603050405020304" pitchFamily="18" charset="0"/>
              </a:rPr>
              <a:t>b) Calculate the Force Normal</a:t>
            </a:r>
          </a:p>
        </p:txBody>
      </p:sp>
      <p:pic>
        <p:nvPicPr>
          <p:cNvPr id="5" name="Picture 4"/>
          <p:cNvPicPr>
            <a:picLocks noChangeAspect="1"/>
          </p:cNvPicPr>
          <p:nvPr/>
        </p:nvPicPr>
        <p:blipFill>
          <a:blip r:embed="rId2"/>
          <a:stretch>
            <a:fillRect/>
          </a:stretch>
        </p:blipFill>
        <p:spPr>
          <a:xfrm>
            <a:off x="326390" y="2806065"/>
            <a:ext cx="4860925" cy="3347720"/>
          </a:xfrm>
          <a:prstGeom prst="rect">
            <a:avLst/>
          </a:prstGeom>
        </p:spPr>
      </p:pic>
      <p:pic>
        <p:nvPicPr>
          <p:cNvPr id="6" name="Picture 5"/>
          <p:cNvPicPr>
            <a:picLocks noChangeAspect="1"/>
          </p:cNvPicPr>
          <p:nvPr/>
        </p:nvPicPr>
        <p:blipFill>
          <a:blip r:embed="rId3"/>
          <a:stretch>
            <a:fillRect/>
          </a:stretch>
        </p:blipFill>
        <p:spPr>
          <a:xfrm>
            <a:off x="7015480" y="1571625"/>
            <a:ext cx="4629150" cy="1750060"/>
          </a:xfrm>
          <a:prstGeom prst="rect">
            <a:avLst/>
          </a:prstGeom>
        </p:spPr>
      </p:pic>
      <p:pic>
        <p:nvPicPr>
          <p:cNvPr id="7" name="Picture 6"/>
          <p:cNvPicPr>
            <a:picLocks noChangeAspect="1"/>
          </p:cNvPicPr>
          <p:nvPr/>
        </p:nvPicPr>
        <p:blipFill>
          <a:blip r:embed="rId4"/>
          <a:stretch>
            <a:fillRect/>
          </a:stretch>
        </p:blipFill>
        <p:spPr>
          <a:xfrm>
            <a:off x="5763260" y="3613785"/>
            <a:ext cx="5697855" cy="26536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plus(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7"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0" fill="hold"/>
                                        <p:tgtEl>
                                          <p:spTgt spid="6"/>
                                        </p:tgtEl>
                                        <p:attrNameLst>
                                          <p:attrName>ppt_x</p:attrName>
                                        </p:attrNameLst>
                                      </p:cBhvr>
                                      <p:tavLst>
                                        <p:tav tm="0">
                                          <p:val>
                                            <p:strVal val="#ppt_x"/>
                                          </p:val>
                                        </p:tav>
                                        <p:tav tm="100000">
                                          <p:val>
                                            <p:strVal val="#ppt_x"/>
                                          </p:val>
                                        </p:tav>
                                      </p:tavLst>
                                    </p:anim>
                                    <p:anim calcmode="lin" valueType="num">
                                      <p:cBhvr additive="base">
                                        <p:cTn id="18" dur="5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7"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0" fill="hold"/>
                                        <p:tgtEl>
                                          <p:spTgt spid="7"/>
                                        </p:tgtEl>
                                        <p:attrNameLst>
                                          <p:attrName>ppt_x</p:attrName>
                                        </p:attrNameLst>
                                      </p:cBhvr>
                                      <p:tavLst>
                                        <p:tav tm="0">
                                          <p:val>
                                            <p:strVal val="#ppt_x"/>
                                          </p:val>
                                        </p:tav>
                                        <p:tav tm="100000">
                                          <p:val>
                                            <p:strVal val="#ppt_x"/>
                                          </p:val>
                                        </p:tav>
                                      </p:tavLst>
                                    </p:anim>
                                    <p:anim calcmode="lin" valueType="num">
                                      <p:cBhvr additive="base">
                                        <p:cTn id="24" dur="5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p:nvPr/>
        </p:nvSpPr>
        <p:spPr>
          <a:xfrm>
            <a:off x="0" y="77373"/>
            <a:ext cx="5804144" cy="6886136"/>
          </a:xfrm>
          <a:prstGeom prst="rect">
            <a:avLst/>
          </a:prstGeom>
          <a:noFill/>
        </p:spPr>
        <p:txBody>
          <a:bodyPr wrap="square" rtlCol="0" anchor="t">
            <a:noAutofit/>
          </a:bodyPr>
          <a:lstStyle/>
          <a:p>
            <a:pPr algn="just"/>
            <a:r>
              <a:rPr lang="en-US" sz="2400" b="1" dirty="0">
                <a:latin typeface="Times New Roman" panose="02020603050405020304" pitchFamily="18" charset="0"/>
                <a:cs typeface="Times New Roman" panose="02020603050405020304" pitchFamily="18" charset="0"/>
              </a:rPr>
              <a:t>Inertia can be used to explain the operation of one type of seat belt mechanism. </a:t>
            </a:r>
          </a:p>
          <a:p>
            <a:pPr algn="just"/>
            <a:r>
              <a:rPr lang="en-US" sz="2200" dirty="0">
                <a:latin typeface="Times New Roman" panose="02020603050405020304" pitchFamily="18" charset="0"/>
                <a:cs typeface="Times New Roman" panose="02020603050405020304" pitchFamily="18" charset="0"/>
              </a:rPr>
              <a:t>The purpose of the seat belt is to hold the passenger firmly in place relative to the car, to prevent serious injury in the event of an accident. Figure 4.5 illustrates how one type of shoulder harness operates. Under normal conditions, the ratchet turns freely to allow the harness to wind on or unwind from the pulley as the passenger moves. In an accident, the car undergoes a large acceleration and rapidly comes to rest. Because of its inertia, the large block under the seat continues to slide forward along the tracks. The pin connection between the block and the rod causes the rod to pivot about its center and engage the ratchet wheel. At this point, the ratchet wheel locks in place and the harness no longer unwinds.</a:t>
            </a:r>
          </a:p>
        </p:txBody>
      </p:sp>
      <p:pic>
        <p:nvPicPr>
          <p:cNvPr id="5" name="Picture 4">
            <a:extLst>
              <a:ext uri="{FF2B5EF4-FFF2-40B4-BE49-F238E27FC236}">
                <a16:creationId xmlns:a16="http://schemas.microsoft.com/office/drawing/2014/main" id="{E7854F83-A92E-AEA1-A5EC-94FD62ECE0B7}"/>
              </a:ext>
            </a:extLst>
          </p:cNvPr>
          <p:cNvPicPr>
            <a:picLocks noChangeAspect="1"/>
          </p:cNvPicPr>
          <p:nvPr/>
        </p:nvPicPr>
        <p:blipFill>
          <a:blip r:embed="rId2"/>
          <a:stretch>
            <a:fillRect/>
          </a:stretch>
        </p:blipFill>
        <p:spPr>
          <a:xfrm>
            <a:off x="6095999" y="77373"/>
            <a:ext cx="5804143" cy="66962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2"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p:bldP spid="6" grpId="2"/>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399030" y="113030"/>
            <a:ext cx="7712075" cy="829945"/>
          </a:xfrm>
          <a:prstGeom prst="rect">
            <a:avLst/>
          </a:prstGeom>
          <a:noFill/>
        </p:spPr>
        <p:txBody>
          <a:bodyPr wrap="square" rtlCol="0" anchor="t">
            <a:spAutoFit/>
          </a:bodyPr>
          <a:lstStyle/>
          <a:p>
            <a:r>
              <a:rPr lang="en-US" sz="4800">
                <a:latin typeface="Algerian" panose="04020705040A02060702" pitchFamily="82" charset="0"/>
                <a:cs typeface="Algerian" panose="04020705040A02060702" pitchFamily="82" charset="0"/>
              </a:rPr>
              <a:t>Newton’s Second Law</a:t>
            </a:r>
          </a:p>
        </p:txBody>
      </p:sp>
      <p:pic>
        <p:nvPicPr>
          <p:cNvPr id="3" name="Picture 2"/>
          <p:cNvPicPr>
            <a:picLocks noChangeAspect="1"/>
          </p:cNvPicPr>
          <p:nvPr/>
        </p:nvPicPr>
        <p:blipFill>
          <a:blip r:embed="rId2"/>
          <a:stretch>
            <a:fillRect/>
          </a:stretch>
        </p:blipFill>
        <p:spPr>
          <a:xfrm>
            <a:off x="152400" y="942975"/>
            <a:ext cx="6819900" cy="1612900"/>
          </a:xfrm>
          <a:prstGeom prst="rect">
            <a:avLst/>
          </a:prstGeom>
        </p:spPr>
      </p:pic>
      <p:pic>
        <p:nvPicPr>
          <p:cNvPr id="4" name="Picture 3"/>
          <p:cNvPicPr>
            <a:picLocks noChangeAspect="1"/>
          </p:cNvPicPr>
          <p:nvPr/>
        </p:nvPicPr>
        <p:blipFill>
          <a:blip r:embed="rId3"/>
          <a:stretch>
            <a:fillRect/>
          </a:stretch>
        </p:blipFill>
        <p:spPr>
          <a:xfrm>
            <a:off x="153035" y="2544445"/>
            <a:ext cx="6819265" cy="1440180"/>
          </a:xfrm>
          <a:prstGeom prst="rect">
            <a:avLst/>
          </a:prstGeom>
        </p:spPr>
      </p:pic>
      <p:pic>
        <p:nvPicPr>
          <p:cNvPr id="5" name="Picture 4"/>
          <p:cNvPicPr>
            <a:picLocks noChangeAspect="1"/>
          </p:cNvPicPr>
          <p:nvPr/>
        </p:nvPicPr>
        <p:blipFill>
          <a:blip r:embed="rId4"/>
          <a:stretch>
            <a:fillRect/>
          </a:stretch>
        </p:blipFill>
        <p:spPr>
          <a:xfrm>
            <a:off x="152400" y="4727575"/>
            <a:ext cx="6819900" cy="1918970"/>
          </a:xfrm>
          <a:prstGeom prst="rect">
            <a:avLst/>
          </a:prstGeom>
        </p:spPr>
      </p:pic>
      <p:pic>
        <p:nvPicPr>
          <p:cNvPr id="6" name="Picture 5"/>
          <p:cNvPicPr>
            <a:picLocks noChangeAspect="1"/>
          </p:cNvPicPr>
          <p:nvPr/>
        </p:nvPicPr>
        <p:blipFill>
          <a:blip r:embed="rId5"/>
          <a:stretch>
            <a:fillRect/>
          </a:stretch>
        </p:blipFill>
        <p:spPr>
          <a:xfrm>
            <a:off x="1966595" y="3984625"/>
            <a:ext cx="2350135" cy="716915"/>
          </a:xfrm>
          <a:prstGeom prst="rect">
            <a:avLst/>
          </a:prstGeom>
        </p:spPr>
      </p:pic>
      <p:pic>
        <p:nvPicPr>
          <p:cNvPr id="7" name="Picture 6"/>
          <p:cNvPicPr>
            <a:picLocks noChangeAspect="1"/>
          </p:cNvPicPr>
          <p:nvPr/>
        </p:nvPicPr>
        <p:blipFill>
          <a:blip r:embed="rId6"/>
          <a:stretch>
            <a:fillRect/>
          </a:stretch>
        </p:blipFill>
        <p:spPr>
          <a:xfrm>
            <a:off x="6963410" y="782320"/>
            <a:ext cx="5075555" cy="6075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plus(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7"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0" fill="hold"/>
                                        <p:tgtEl>
                                          <p:spTgt spid="7"/>
                                        </p:tgtEl>
                                        <p:attrNameLst>
                                          <p:attrName>ppt_x</p:attrName>
                                        </p:attrNameLst>
                                      </p:cBhvr>
                                      <p:tavLst>
                                        <p:tav tm="0">
                                          <p:val>
                                            <p:strVal val="#ppt_x"/>
                                          </p:val>
                                        </p:tav>
                                        <p:tav tm="100000">
                                          <p:val>
                                            <p:strVal val="#ppt_x"/>
                                          </p:val>
                                        </p:tav>
                                      </p:tavLst>
                                    </p:anim>
                                    <p:anim calcmode="lin" valueType="num">
                                      <p:cBhvr additive="base">
                                        <p:cTn id="23" dur="5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B86DEF6-92CE-059F-30FD-045F0098AB75}"/>
              </a:ext>
            </a:extLst>
          </p:cNvPr>
          <p:cNvSpPr txBox="1"/>
          <p:nvPr/>
        </p:nvSpPr>
        <p:spPr>
          <a:xfrm>
            <a:off x="2344029" y="0"/>
            <a:ext cx="7039122" cy="707886"/>
          </a:xfrm>
          <a:prstGeom prst="rect">
            <a:avLst/>
          </a:prstGeom>
          <a:noFill/>
        </p:spPr>
        <p:txBody>
          <a:bodyPr wrap="square">
            <a:spAutoFit/>
          </a:bodyPr>
          <a:lstStyle/>
          <a:p>
            <a:pPr algn="ctr"/>
            <a:r>
              <a:rPr lang="en-US" sz="4000" b="1" dirty="0">
                <a:effectLst/>
                <a:latin typeface="Algerian" panose="04020705040A02060702" pitchFamily="82" charset="0"/>
              </a:rPr>
              <a:t>The Fundamental Forces</a:t>
            </a:r>
            <a:endParaRPr lang="en-US" sz="4000" dirty="0">
              <a:latin typeface="Algerian" panose="04020705040A02060702" pitchFamily="82" charset="0"/>
            </a:endParaRPr>
          </a:p>
        </p:txBody>
      </p:sp>
      <p:sp>
        <p:nvSpPr>
          <p:cNvPr id="9" name="TextBox 8">
            <a:extLst>
              <a:ext uri="{FF2B5EF4-FFF2-40B4-BE49-F238E27FC236}">
                <a16:creationId xmlns:a16="http://schemas.microsoft.com/office/drawing/2014/main" id="{4CED450A-E1EB-8501-DE8C-E0DA0B6AD94F}"/>
              </a:ext>
            </a:extLst>
          </p:cNvPr>
          <p:cNvSpPr txBox="1"/>
          <p:nvPr/>
        </p:nvSpPr>
        <p:spPr>
          <a:xfrm>
            <a:off x="58028" y="617529"/>
            <a:ext cx="12075943" cy="1200329"/>
          </a:xfrm>
          <a:prstGeom prst="rect">
            <a:avLst/>
          </a:prstGeom>
          <a:noFill/>
        </p:spPr>
        <p:txBody>
          <a:bodyPr wrap="square">
            <a:spAutoFit/>
          </a:bodyPr>
          <a:lstStyle/>
          <a:p>
            <a:pPr algn="just"/>
            <a:r>
              <a:rPr lang="en-US" sz="2400" dirty="0">
                <a:solidFill>
                  <a:srgbClr val="231F20"/>
                </a:solidFill>
                <a:effectLst/>
                <a:latin typeface="Times New Roman" panose="02020603050405020304" pitchFamily="18" charset="0"/>
                <a:cs typeface="Times New Roman" panose="02020603050405020304" pitchFamily="18" charset="0"/>
              </a:rPr>
              <a:t>Gravity, tension forces, compression forces, contact forces, electric forces, friction forces—how many kinds of forces are there? At present, physicists identify three basic forces: </a:t>
            </a:r>
            <a:r>
              <a:rPr lang="en-US" sz="2400" b="1" dirty="0">
                <a:solidFill>
                  <a:srgbClr val="231F20"/>
                </a:solidFill>
                <a:effectLst/>
                <a:latin typeface="Times New Roman" panose="02020603050405020304" pitchFamily="18" charset="0"/>
                <a:cs typeface="Times New Roman" panose="02020603050405020304" pitchFamily="18" charset="0"/>
              </a:rPr>
              <a:t>the gravitational force, the electroweak force, and the strong force.</a:t>
            </a:r>
            <a:endParaRPr lang="en-US" sz="24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BDF4E47-1D21-AA5D-6AF7-8DFE1A301561}"/>
              </a:ext>
            </a:extLst>
          </p:cNvPr>
          <p:cNvSpPr txBox="1"/>
          <p:nvPr/>
        </p:nvSpPr>
        <p:spPr>
          <a:xfrm>
            <a:off x="25202" y="1980693"/>
            <a:ext cx="12075943" cy="1200329"/>
          </a:xfrm>
          <a:prstGeom prst="rect">
            <a:avLst/>
          </a:prstGeom>
          <a:noFill/>
        </p:spPr>
        <p:txBody>
          <a:bodyPr wrap="square">
            <a:spAutoFit/>
          </a:bodyPr>
          <a:lstStyle/>
          <a:p>
            <a:pPr algn="just"/>
            <a:r>
              <a:rPr lang="en-US" sz="2400" b="1" dirty="0">
                <a:solidFill>
                  <a:srgbClr val="231F20"/>
                </a:solidFill>
                <a:effectLst/>
                <a:latin typeface="Times New Roman" panose="02020603050405020304" pitchFamily="18" charset="0"/>
                <a:cs typeface="Times New Roman" panose="02020603050405020304" pitchFamily="18" charset="0"/>
              </a:rPr>
              <a:t>Gravity</a:t>
            </a:r>
            <a:r>
              <a:rPr lang="en-US" sz="2400" dirty="0">
                <a:solidFill>
                  <a:srgbClr val="231F20"/>
                </a:solidFill>
                <a:effectLst/>
                <a:latin typeface="Times New Roman" panose="02020603050405020304" pitchFamily="18" charset="0"/>
                <a:cs typeface="Times New Roman" panose="02020603050405020304" pitchFamily="18" charset="0"/>
              </a:rPr>
              <a:t> is the weakest of the fundamental forces, but because it acts attractively between all matter, gravity’s effect is cumulative. That makes gravity the dominant force in the large-scale universe, determining the structure of planets, stars, galaxies, and the universe itself.</a:t>
            </a:r>
            <a:endParaRPr lang="en-US" sz="24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99CA3B0-79CD-A11D-CB8A-74D3ED634045}"/>
              </a:ext>
            </a:extLst>
          </p:cNvPr>
          <p:cNvSpPr txBox="1"/>
          <p:nvPr/>
        </p:nvSpPr>
        <p:spPr>
          <a:xfrm>
            <a:off x="0" y="3259477"/>
            <a:ext cx="12241237" cy="1938992"/>
          </a:xfrm>
          <a:prstGeom prst="rect">
            <a:avLst/>
          </a:prstGeom>
          <a:noFill/>
        </p:spPr>
        <p:txBody>
          <a:bodyPr wrap="square">
            <a:spAutoFit/>
          </a:bodyPr>
          <a:lstStyle/>
          <a:p>
            <a:pPr algn="just"/>
            <a:r>
              <a:rPr lang="en-US" sz="2400" dirty="0">
                <a:solidFill>
                  <a:srgbClr val="231F20"/>
                </a:solidFill>
                <a:effectLst/>
                <a:latin typeface="Times New Roman" panose="02020603050405020304" pitchFamily="18" charset="0"/>
                <a:cs typeface="Times New Roman" panose="02020603050405020304" pitchFamily="18" charset="0"/>
              </a:rPr>
              <a:t>The </a:t>
            </a:r>
            <a:r>
              <a:rPr lang="en-US" sz="2400" b="1" dirty="0">
                <a:solidFill>
                  <a:srgbClr val="231F20"/>
                </a:solidFill>
                <a:effectLst/>
                <a:latin typeface="Times New Roman" panose="02020603050405020304" pitchFamily="18" charset="0"/>
                <a:cs typeface="Times New Roman" panose="02020603050405020304" pitchFamily="18" charset="0"/>
              </a:rPr>
              <a:t>electroweak force</a:t>
            </a:r>
            <a:r>
              <a:rPr lang="en-US" sz="2400" dirty="0">
                <a:solidFill>
                  <a:srgbClr val="231F20"/>
                </a:solidFill>
                <a:effectLst/>
                <a:latin typeface="Times New Roman" panose="02020603050405020304" pitchFamily="18" charset="0"/>
                <a:cs typeface="Times New Roman" panose="02020603050405020304" pitchFamily="18" charset="0"/>
              </a:rPr>
              <a:t> subsumes </a:t>
            </a:r>
            <a:r>
              <a:rPr lang="en-US" sz="2400" b="1" dirty="0">
                <a:solidFill>
                  <a:srgbClr val="231F20"/>
                </a:solidFill>
                <a:effectLst/>
                <a:latin typeface="Times New Roman" panose="02020603050405020304" pitchFamily="18" charset="0"/>
                <a:cs typeface="Times New Roman" panose="02020603050405020304" pitchFamily="18" charset="0"/>
              </a:rPr>
              <a:t>electromagnetism</a:t>
            </a:r>
            <a:r>
              <a:rPr lang="en-US" sz="2400" dirty="0">
                <a:solidFill>
                  <a:srgbClr val="231F20"/>
                </a:solidFill>
                <a:effectLst/>
                <a:latin typeface="Times New Roman" panose="02020603050405020304" pitchFamily="18" charset="0"/>
                <a:cs typeface="Times New Roman" panose="02020603050405020304" pitchFamily="18" charset="0"/>
              </a:rPr>
              <a:t> and the </a:t>
            </a:r>
            <a:r>
              <a:rPr lang="en-US" sz="2400" b="1" dirty="0">
                <a:solidFill>
                  <a:srgbClr val="231F20"/>
                </a:solidFill>
                <a:effectLst/>
                <a:latin typeface="Times New Roman" panose="02020603050405020304" pitchFamily="18" charset="0"/>
                <a:cs typeface="Times New Roman" panose="02020603050405020304" pitchFamily="18" charset="0"/>
              </a:rPr>
              <a:t>weak nuclear force</a:t>
            </a:r>
            <a:r>
              <a:rPr lang="en-US" sz="2400" dirty="0">
                <a:solidFill>
                  <a:srgbClr val="231F20"/>
                </a:solidFill>
                <a:effectLst/>
                <a:latin typeface="Times New Roman" panose="02020603050405020304" pitchFamily="18" charset="0"/>
                <a:cs typeface="Times New Roman" panose="02020603050405020304" pitchFamily="18" charset="0"/>
              </a:rPr>
              <a:t>. Virtually all the nongravitational forces we encounter in everyday life are electromagnetic, including contact forces, friction, tension and compression forces, and the forces that bind atoms into chemical compounds. The weak nuclear force is less obvious, but it’s crucial in the Sun’s energy production—providing the energy that powers life on Earth.</a:t>
            </a:r>
            <a:endParaRPr lang="en-US" sz="2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90FF0D3B-CD1D-1E6E-C4FE-5A749B470A93}"/>
              </a:ext>
            </a:extLst>
          </p:cNvPr>
          <p:cNvSpPr txBox="1"/>
          <p:nvPr/>
        </p:nvSpPr>
        <p:spPr>
          <a:xfrm>
            <a:off x="58028" y="5276924"/>
            <a:ext cx="12075943" cy="1200329"/>
          </a:xfrm>
          <a:prstGeom prst="rect">
            <a:avLst/>
          </a:prstGeom>
          <a:noFill/>
        </p:spPr>
        <p:txBody>
          <a:bodyPr wrap="square">
            <a:spAutoFit/>
          </a:bodyPr>
          <a:lstStyle/>
          <a:p>
            <a:r>
              <a:rPr lang="en-US" sz="2400" dirty="0">
                <a:solidFill>
                  <a:srgbClr val="231F20"/>
                </a:solidFill>
                <a:effectLst/>
                <a:latin typeface="Times New Roman" panose="02020603050405020304" pitchFamily="18" charset="0"/>
                <a:cs typeface="Times New Roman" panose="02020603050405020304" pitchFamily="18" charset="0"/>
              </a:rPr>
              <a:t>The </a:t>
            </a:r>
            <a:r>
              <a:rPr lang="en-US" sz="2400" b="1" dirty="0">
                <a:solidFill>
                  <a:srgbClr val="231F20"/>
                </a:solidFill>
                <a:effectLst/>
                <a:latin typeface="Times New Roman" panose="02020603050405020304" pitchFamily="18" charset="0"/>
                <a:cs typeface="Times New Roman" panose="02020603050405020304" pitchFamily="18" charset="0"/>
              </a:rPr>
              <a:t>strong force</a:t>
            </a:r>
            <a:r>
              <a:rPr lang="en-US" sz="2400" dirty="0">
                <a:solidFill>
                  <a:srgbClr val="231F20"/>
                </a:solidFill>
                <a:effectLst/>
                <a:latin typeface="Times New Roman" panose="02020603050405020304" pitchFamily="18" charset="0"/>
                <a:cs typeface="Times New Roman" panose="02020603050405020304" pitchFamily="18" charset="0"/>
              </a:rPr>
              <a:t> describes how particles called </a:t>
            </a:r>
            <a:r>
              <a:rPr lang="en-US" sz="2400" b="1" dirty="0">
                <a:solidFill>
                  <a:srgbClr val="231F20"/>
                </a:solidFill>
                <a:effectLst/>
                <a:latin typeface="Times New Roman" panose="02020603050405020304" pitchFamily="18" charset="0"/>
                <a:cs typeface="Times New Roman" panose="02020603050405020304" pitchFamily="18" charset="0"/>
              </a:rPr>
              <a:t>quarks</a:t>
            </a:r>
            <a:r>
              <a:rPr lang="en-US" sz="2400" dirty="0">
                <a:solidFill>
                  <a:srgbClr val="231F20"/>
                </a:solidFill>
                <a:effectLst/>
                <a:latin typeface="Times New Roman" panose="02020603050405020304" pitchFamily="18" charset="0"/>
                <a:cs typeface="Times New Roman" panose="02020603050405020304" pitchFamily="18" charset="0"/>
              </a:rPr>
              <a:t> bind together to form protons, neutrons, and a host of less-familiar particles. The force that joins protons and neutrons to make atomic nuclei is a residue of the strong force between their constituent quarks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301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399030" y="113030"/>
            <a:ext cx="7712075" cy="829945"/>
          </a:xfrm>
          <a:prstGeom prst="rect">
            <a:avLst/>
          </a:prstGeom>
          <a:noFill/>
        </p:spPr>
        <p:txBody>
          <a:bodyPr wrap="square" rtlCol="0" anchor="t">
            <a:spAutoFit/>
          </a:bodyPr>
          <a:lstStyle/>
          <a:p>
            <a:r>
              <a:rPr lang="en-US" sz="4800">
                <a:latin typeface="Algerian" panose="04020705040A02060702" pitchFamily="82" charset="0"/>
                <a:cs typeface="Algerian" panose="04020705040A02060702" pitchFamily="82" charset="0"/>
              </a:rPr>
              <a:t>Newton’s Second Law</a:t>
            </a:r>
          </a:p>
        </p:txBody>
      </p:sp>
      <p:sp>
        <p:nvSpPr>
          <p:cNvPr id="3" name="Text Box 2"/>
          <p:cNvSpPr txBox="1"/>
          <p:nvPr/>
        </p:nvSpPr>
        <p:spPr>
          <a:xfrm>
            <a:off x="205105" y="769620"/>
            <a:ext cx="5749925" cy="1568450"/>
          </a:xfrm>
          <a:prstGeom prst="rect">
            <a:avLst/>
          </a:prstGeom>
          <a:noFill/>
        </p:spPr>
        <p:txBody>
          <a:bodyPr wrap="square" rtlCol="0" anchor="t">
            <a:spAutoFit/>
          </a:bodyPr>
          <a:lstStyle/>
          <a:p>
            <a:pPr algn="just"/>
            <a:r>
              <a:rPr lang="en-US" sz="2400">
                <a:latin typeface="Times New Roman" panose="02020603050405020304" pitchFamily="18" charset="0"/>
                <a:cs typeface="Times New Roman" panose="02020603050405020304" pitchFamily="18" charset="0"/>
              </a:rPr>
              <a:t>A worker applies a constant horizontal force with magnitude 20 N to a box with mass 40 kg resting on a level floor with negligible friction. What is the acceleration of the box?</a:t>
            </a:r>
          </a:p>
        </p:txBody>
      </p:sp>
      <p:pic>
        <p:nvPicPr>
          <p:cNvPr id="4" name="Picture 3"/>
          <p:cNvPicPr>
            <a:picLocks noChangeAspect="1"/>
          </p:cNvPicPr>
          <p:nvPr/>
        </p:nvPicPr>
        <p:blipFill>
          <a:blip r:embed="rId2"/>
          <a:stretch>
            <a:fillRect/>
          </a:stretch>
        </p:blipFill>
        <p:spPr>
          <a:xfrm>
            <a:off x="322580" y="2468245"/>
            <a:ext cx="4591050" cy="4207510"/>
          </a:xfrm>
          <a:prstGeom prst="rect">
            <a:avLst/>
          </a:prstGeom>
        </p:spPr>
      </p:pic>
      <p:pic>
        <p:nvPicPr>
          <p:cNvPr id="7" name="Picture 6"/>
          <p:cNvPicPr>
            <a:picLocks noChangeAspect="1"/>
          </p:cNvPicPr>
          <p:nvPr/>
        </p:nvPicPr>
        <p:blipFill>
          <a:blip r:embed="rId3"/>
          <a:stretch>
            <a:fillRect/>
          </a:stretch>
        </p:blipFill>
        <p:spPr>
          <a:xfrm>
            <a:off x="5955030" y="823595"/>
            <a:ext cx="6120130" cy="3173095"/>
          </a:xfrm>
          <a:prstGeom prst="rect">
            <a:avLst/>
          </a:prstGeom>
        </p:spPr>
      </p:pic>
      <p:pic>
        <p:nvPicPr>
          <p:cNvPr id="8" name="Picture 7"/>
          <p:cNvPicPr>
            <a:picLocks noChangeAspect="1"/>
          </p:cNvPicPr>
          <p:nvPr/>
        </p:nvPicPr>
        <p:blipFill>
          <a:blip r:embed="rId4"/>
          <a:stretch>
            <a:fillRect/>
          </a:stretch>
        </p:blipFill>
        <p:spPr>
          <a:xfrm>
            <a:off x="6428740" y="4275455"/>
            <a:ext cx="5293360" cy="2289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plus(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7"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0" fill="hold"/>
                                        <p:tgtEl>
                                          <p:spTgt spid="8"/>
                                        </p:tgtEl>
                                        <p:attrNameLst>
                                          <p:attrName>ppt_x</p:attrName>
                                        </p:attrNameLst>
                                      </p:cBhvr>
                                      <p:tavLst>
                                        <p:tav tm="0">
                                          <p:val>
                                            <p:strVal val="#ppt_x"/>
                                          </p:val>
                                        </p:tav>
                                        <p:tav tm="100000">
                                          <p:val>
                                            <p:strVal val="#ppt_x"/>
                                          </p:val>
                                        </p:tav>
                                      </p:tavLst>
                                    </p:anim>
                                    <p:anim calcmode="lin" valueType="num">
                                      <p:cBhvr additive="base">
                                        <p:cTn id="18" dur="5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6540" y="200660"/>
            <a:ext cx="11619865" cy="2921635"/>
          </a:xfrm>
          <a:prstGeom prst="rect">
            <a:avLst/>
          </a:prstGeom>
        </p:spPr>
      </p:pic>
      <p:pic>
        <p:nvPicPr>
          <p:cNvPr id="5" name="Picture 4"/>
          <p:cNvPicPr>
            <a:picLocks noChangeAspect="1"/>
          </p:cNvPicPr>
          <p:nvPr/>
        </p:nvPicPr>
        <p:blipFill>
          <a:blip r:embed="rId3"/>
          <a:stretch>
            <a:fillRect/>
          </a:stretch>
        </p:blipFill>
        <p:spPr>
          <a:xfrm>
            <a:off x="256540" y="3294380"/>
            <a:ext cx="4966970" cy="2864485"/>
          </a:xfrm>
          <a:prstGeom prst="rect">
            <a:avLst/>
          </a:prstGeom>
        </p:spPr>
      </p:pic>
      <p:pic>
        <p:nvPicPr>
          <p:cNvPr id="6" name="Picture 5"/>
          <p:cNvPicPr>
            <a:picLocks noChangeAspect="1"/>
          </p:cNvPicPr>
          <p:nvPr/>
        </p:nvPicPr>
        <p:blipFill>
          <a:blip r:embed="rId4"/>
          <a:stretch>
            <a:fillRect/>
          </a:stretch>
        </p:blipFill>
        <p:spPr>
          <a:xfrm>
            <a:off x="6534785" y="3670935"/>
            <a:ext cx="4692650" cy="24879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0" fill="hold"/>
                                        <p:tgtEl>
                                          <p:spTgt spid="5"/>
                                        </p:tgtEl>
                                        <p:attrNameLst>
                                          <p:attrName>ppt_x</p:attrName>
                                        </p:attrNameLst>
                                      </p:cBhvr>
                                      <p:tavLst>
                                        <p:tav tm="0">
                                          <p:val>
                                            <p:strVal val="#ppt_x"/>
                                          </p:val>
                                        </p:tav>
                                        <p:tav tm="100000">
                                          <p:val>
                                            <p:strVal val="#ppt_x"/>
                                          </p:val>
                                        </p:tav>
                                      </p:tavLst>
                                    </p:anim>
                                    <p:anim calcmode="lin" valueType="num">
                                      <p:cBhvr additive="base">
                                        <p:cTn id="13" dur="5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05761" y="229361"/>
            <a:ext cx="8229600" cy="609600"/>
          </a:xfrm>
          <a:custGeom>
            <a:avLst/>
            <a:gdLst/>
            <a:ahLst/>
            <a:cxnLst/>
            <a:rect l="l" t="t" r="r" b="b"/>
            <a:pathLst>
              <a:path w="8229600" h="609600">
                <a:moveTo>
                  <a:pt x="0" y="609600"/>
                </a:moveTo>
                <a:lnTo>
                  <a:pt x="0" y="0"/>
                </a:lnTo>
                <a:lnTo>
                  <a:pt x="8229600" y="0"/>
                </a:lnTo>
              </a:path>
            </a:pathLst>
          </a:custGeom>
          <a:ln w="19812">
            <a:solidFill>
              <a:srgbClr val="CC9900"/>
            </a:solidFill>
          </a:ln>
        </p:spPr>
        <p:txBody>
          <a:bodyPr wrap="square" lIns="0" tIns="0" rIns="0" bIns="0" rtlCol="0"/>
          <a:lstStyle/>
          <a:p>
            <a:endParaRPr>
              <a:solidFill>
                <a:prstClr val="black"/>
              </a:solidFill>
              <a:latin typeface="Calibri"/>
            </a:endParaRPr>
          </a:p>
        </p:txBody>
      </p:sp>
      <p:sp>
        <p:nvSpPr>
          <p:cNvPr id="3" name="object 3"/>
          <p:cNvSpPr/>
          <p:nvPr/>
        </p:nvSpPr>
        <p:spPr>
          <a:xfrm>
            <a:off x="1981962" y="6167628"/>
            <a:ext cx="8229600" cy="10160"/>
          </a:xfrm>
          <a:custGeom>
            <a:avLst/>
            <a:gdLst/>
            <a:ahLst/>
            <a:cxnLst/>
            <a:rect l="l" t="t" r="r" b="b"/>
            <a:pathLst>
              <a:path w="8229600" h="10160">
                <a:moveTo>
                  <a:pt x="0" y="0"/>
                </a:moveTo>
                <a:lnTo>
                  <a:pt x="8229600" y="0"/>
                </a:lnTo>
              </a:path>
              <a:path w="8229600" h="10160">
                <a:moveTo>
                  <a:pt x="0" y="9906"/>
                </a:moveTo>
                <a:lnTo>
                  <a:pt x="8229600" y="9906"/>
                </a:lnTo>
              </a:path>
            </a:pathLst>
          </a:custGeom>
          <a:ln w="9143">
            <a:solidFill>
              <a:srgbClr val="CC9900"/>
            </a:solidFill>
          </a:ln>
        </p:spPr>
        <p:txBody>
          <a:bodyPr wrap="square" lIns="0" tIns="0" rIns="0" bIns="0" rtlCol="0"/>
          <a:lstStyle/>
          <a:p>
            <a:endParaRPr>
              <a:solidFill>
                <a:prstClr val="black"/>
              </a:solidFill>
              <a:latin typeface="Calibri"/>
            </a:endParaRPr>
          </a:p>
        </p:txBody>
      </p:sp>
      <p:pic>
        <p:nvPicPr>
          <p:cNvPr id="4" name="object 4"/>
          <p:cNvPicPr/>
          <p:nvPr/>
        </p:nvPicPr>
        <p:blipFill>
          <a:blip r:embed="rId2" cstate="print"/>
          <a:stretch>
            <a:fillRect/>
          </a:stretch>
        </p:blipFill>
        <p:spPr>
          <a:xfrm>
            <a:off x="4966715" y="269735"/>
            <a:ext cx="2111502" cy="616470"/>
          </a:xfrm>
          <a:prstGeom prst="rect">
            <a:avLst/>
          </a:prstGeom>
        </p:spPr>
      </p:pic>
      <p:grpSp>
        <p:nvGrpSpPr>
          <p:cNvPr id="5" name="object 5"/>
          <p:cNvGrpSpPr/>
          <p:nvPr/>
        </p:nvGrpSpPr>
        <p:grpSpPr>
          <a:xfrm>
            <a:off x="2015834" y="3221181"/>
            <a:ext cx="4835525" cy="2590800"/>
            <a:chOff x="491833" y="3221181"/>
            <a:chExt cx="4835525" cy="2590800"/>
          </a:xfrm>
        </p:grpSpPr>
        <p:pic>
          <p:nvPicPr>
            <p:cNvPr id="6" name="object 6"/>
            <p:cNvPicPr/>
            <p:nvPr/>
          </p:nvPicPr>
          <p:blipFill>
            <a:blip r:embed="rId3" cstate="print"/>
            <a:stretch>
              <a:fillRect/>
            </a:stretch>
          </p:blipFill>
          <p:spPr>
            <a:xfrm>
              <a:off x="491833" y="3221181"/>
              <a:ext cx="4835103" cy="2590800"/>
            </a:xfrm>
            <a:prstGeom prst="rect">
              <a:avLst/>
            </a:prstGeom>
          </p:spPr>
        </p:pic>
        <p:sp>
          <p:nvSpPr>
            <p:cNvPr id="7" name="object 7"/>
            <p:cNvSpPr/>
            <p:nvPr/>
          </p:nvSpPr>
          <p:spPr>
            <a:xfrm>
              <a:off x="1773936" y="3353561"/>
              <a:ext cx="2778760" cy="2209800"/>
            </a:xfrm>
            <a:custGeom>
              <a:avLst/>
              <a:gdLst/>
              <a:ahLst/>
              <a:cxnLst/>
              <a:rect l="l" t="t" r="r" b="b"/>
              <a:pathLst>
                <a:path w="2778760" h="2209800">
                  <a:moveTo>
                    <a:pt x="111506" y="818896"/>
                  </a:moveTo>
                  <a:lnTo>
                    <a:pt x="109982" y="812927"/>
                  </a:lnTo>
                  <a:lnTo>
                    <a:pt x="100584" y="807339"/>
                  </a:lnTo>
                  <a:lnTo>
                    <a:pt x="94488" y="808990"/>
                  </a:lnTo>
                  <a:lnTo>
                    <a:pt x="91694" y="813689"/>
                  </a:lnTo>
                  <a:lnTo>
                    <a:pt x="65595" y="858227"/>
                  </a:lnTo>
                  <a:lnTo>
                    <a:pt x="67183" y="0"/>
                  </a:lnTo>
                  <a:lnTo>
                    <a:pt x="47371" y="0"/>
                  </a:lnTo>
                  <a:lnTo>
                    <a:pt x="45783" y="858012"/>
                  </a:lnTo>
                  <a:lnTo>
                    <a:pt x="19939" y="813562"/>
                  </a:lnTo>
                  <a:lnTo>
                    <a:pt x="17145" y="808863"/>
                  </a:lnTo>
                  <a:lnTo>
                    <a:pt x="11049" y="807212"/>
                  </a:lnTo>
                  <a:lnTo>
                    <a:pt x="6350" y="809879"/>
                  </a:lnTo>
                  <a:lnTo>
                    <a:pt x="1651" y="812673"/>
                  </a:lnTo>
                  <a:lnTo>
                    <a:pt x="0" y="818769"/>
                  </a:lnTo>
                  <a:lnTo>
                    <a:pt x="2794" y="823468"/>
                  </a:lnTo>
                  <a:lnTo>
                    <a:pt x="55626" y="914400"/>
                  </a:lnTo>
                  <a:lnTo>
                    <a:pt x="67094" y="894842"/>
                  </a:lnTo>
                  <a:lnTo>
                    <a:pt x="108839" y="823722"/>
                  </a:lnTo>
                  <a:lnTo>
                    <a:pt x="111506" y="818896"/>
                  </a:lnTo>
                  <a:close/>
                </a:path>
                <a:path w="2778760" h="2209800">
                  <a:moveTo>
                    <a:pt x="2778506" y="2114296"/>
                  </a:moveTo>
                  <a:lnTo>
                    <a:pt x="2776982" y="2108327"/>
                  </a:lnTo>
                  <a:lnTo>
                    <a:pt x="2772283" y="2105533"/>
                  </a:lnTo>
                  <a:lnTo>
                    <a:pt x="2767457" y="2102739"/>
                  </a:lnTo>
                  <a:lnTo>
                    <a:pt x="2761488" y="2104263"/>
                  </a:lnTo>
                  <a:lnTo>
                    <a:pt x="2758694" y="2109089"/>
                  </a:lnTo>
                  <a:lnTo>
                    <a:pt x="2732582" y="2153640"/>
                  </a:lnTo>
                  <a:lnTo>
                    <a:pt x="2734183" y="1143000"/>
                  </a:lnTo>
                  <a:lnTo>
                    <a:pt x="2714371" y="1143000"/>
                  </a:lnTo>
                  <a:lnTo>
                    <a:pt x="2712770" y="2153386"/>
                  </a:lnTo>
                  <a:lnTo>
                    <a:pt x="2686939" y="2108962"/>
                  </a:lnTo>
                  <a:lnTo>
                    <a:pt x="2684145" y="2104263"/>
                  </a:lnTo>
                  <a:lnTo>
                    <a:pt x="2678049" y="2102612"/>
                  </a:lnTo>
                  <a:lnTo>
                    <a:pt x="2673350" y="2105406"/>
                  </a:lnTo>
                  <a:lnTo>
                    <a:pt x="2668651" y="2108073"/>
                  </a:lnTo>
                  <a:lnTo>
                    <a:pt x="2667000" y="2114169"/>
                  </a:lnTo>
                  <a:lnTo>
                    <a:pt x="2669857" y="2118995"/>
                  </a:lnTo>
                  <a:lnTo>
                    <a:pt x="2722626" y="2209800"/>
                  </a:lnTo>
                  <a:lnTo>
                    <a:pt x="2734056" y="2190242"/>
                  </a:lnTo>
                  <a:lnTo>
                    <a:pt x="2775775" y="2118868"/>
                  </a:lnTo>
                  <a:lnTo>
                    <a:pt x="2778506" y="2114296"/>
                  </a:lnTo>
                  <a:close/>
                </a:path>
              </a:pathLst>
            </a:custGeom>
            <a:solidFill>
              <a:srgbClr val="000000"/>
            </a:solidFill>
          </p:spPr>
          <p:txBody>
            <a:bodyPr wrap="square" lIns="0" tIns="0" rIns="0" bIns="0" rtlCol="0"/>
            <a:lstStyle/>
            <a:p>
              <a:endParaRPr>
                <a:solidFill>
                  <a:prstClr val="black"/>
                </a:solidFill>
                <a:latin typeface="Calibri"/>
              </a:endParaRPr>
            </a:p>
          </p:txBody>
        </p:sp>
      </p:grpSp>
      <p:sp>
        <p:nvSpPr>
          <p:cNvPr id="8" name="object 8"/>
          <p:cNvSpPr txBox="1"/>
          <p:nvPr/>
        </p:nvSpPr>
        <p:spPr>
          <a:xfrm>
            <a:off x="2872994" y="4360241"/>
            <a:ext cx="481330" cy="300355"/>
          </a:xfrm>
          <a:prstGeom prst="rect">
            <a:avLst/>
          </a:prstGeom>
        </p:spPr>
        <p:txBody>
          <a:bodyPr vert="horz" wrap="square" lIns="0" tIns="12700" rIns="0" bIns="0" rtlCol="0">
            <a:spAutoFit/>
          </a:bodyPr>
          <a:lstStyle/>
          <a:p>
            <a:pPr marL="38100">
              <a:spcBef>
                <a:spcPts val="100"/>
              </a:spcBef>
            </a:pPr>
            <a:r>
              <a:rPr spc="40" dirty="0">
                <a:solidFill>
                  <a:prstClr val="black"/>
                </a:solidFill>
                <a:latin typeface="Cambria"/>
                <a:cs typeface="Cambria"/>
              </a:rPr>
              <a:t>m</a:t>
            </a:r>
            <a:r>
              <a:rPr spc="60" baseline="-20833" dirty="0">
                <a:solidFill>
                  <a:prstClr val="black"/>
                </a:solidFill>
                <a:latin typeface="Cambria"/>
                <a:cs typeface="Cambria"/>
              </a:rPr>
              <a:t>1</a:t>
            </a:r>
            <a:r>
              <a:rPr spc="40" dirty="0">
                <a:solidFill>
                  <a:prstClr val="black"/>
                </a:solidFill>
                <a:latin typeface="Cambria"/>
                <a:cs typeface="Cambria"/>
              </a:rPr>
              <a:t>g</a:t>
            </a:r>
            <a:endParaRPr>
              <a:solidFill>
                <a:prstClr val="black"/>
              </a:solidFill>
              <a:latin typeface="Cambria"/>
              <a:cs typeface="Cambria"/>
            </a:endParaRPr>
          </a:p>
        </p:txBody>
      </p:sp>
      <p:sp>
        <p:nvSpPr>
          <p:cNvPr id="9" name="object 9"/>
          <p:cNvSpPr txBox="1"/>
          <p:nvPr/>
        </p:nvSpPr>
        <p:spPr>
          <a:xfrm>
            <a:off x="6226175" y="5199126"/>
            <a:ext cx="481330" cy="299720"/>
          </a:xfrm>
          <a:prstGeom prst="rect">
            <a:avLst/>
          </a:prstGeom>
        </p:spPr>
        <p:txBody>
          <a:bodyPr vert="horz" wrap="square" lIns="0" tIns="12700" rIns="0" bIns="0" rtlCol="0">
            <a:spAutoFit/>
          </a:bodyPr>
          <a:lstStyle/>
          <a:p>
            <a:pPr marL="38100">
              <a:spcBef>
                <a:spcPts val="100"/>
              </a:spcBef>
            </a:pPr>
            <a:r>
              <a:rPr spc="40" dirty="0">
                <a:solidFill>
                  <a:prstClr val="black"/>
                </a:solidFill>
                <a:latin typeface="Cambria"/>
                <a:cs typeface="Cambria"/>
              </a:rPr>
              <a:t>m</a:t>
            </a:r>
            <a:r>
              <a:rPr spc="60" baseline="-20833" dirty="0">
                <a:solidFill>
                  <a:prstClr val="black"/>
                </a:solidFill>
                <a:latin typeface="Cambria"/>
                <a:cs typeface="Cambria"/>
              </a:rPr>
              <a:t>2</a:t>
            </a:r>
            <a:r>
              <a:rPr spc="40" dirty="0">
                <a:solidFill>
                  <a:prstClr val="black"/>
                </a:solidFill>
                <a:latin typeface="Cambria"/>
                <a:cs typeface="Cambria"/>
              </a:rPr>
              <a:t>g</a:t>
            </a:r>
            <a:endParaRPr>
              <a:solidFill>
                <a:prstClr val="black"/>
              </a:solidFill>
              <a:latin typeface="Cambria"/>
              <a:cs typeface="Cambria"/>
            </a:endParaRPr>
          </a:p>
        </p:txBody>
      </p:sp>
      <p:sp>
        <p:nvSpPr>
          <p:cNvPr id="10" name="object 10"/>
          <p:cNvSpPr/>
          <p:nvPr/>
        </p:nvSpPr>
        <p:spPr>
          <a:xfrm>
            <a:off x="3222879" y="2516886"/>
            <a:ext cx="2854960" cy="1677035"/>
          </a:xfrm>
          <a:custGeom>
            <a:avLst/>
            <a:gdLst/>
            <a:ahLst/>
            <a:cxnLst/>
            <a:rect l="l" t="t" r="r" b="b"/>
            <a:pathLst>
              <a:path w="2854960" h="1677035">
                <a:moveTo>
                  <a:pt x="111506" y="95758"/>
                </a:moveTo>
                <a:lnTo>
                  <a:pt x="108839" y="91059"/>
                </a:lnTo>
                <a:lnTo>
                  <a:pt x="67449" y="19558"/>
                </a:lnTo>
                <a:lnTo>
                  <a:pt x="56134" y="0"/>
                </a:lnTo>
                <a:lnTo>
                  <a:pt x="2794" y="90678"/>
                </a:lnTo>
                <a:lnTo>
                  <a:pt x="0" y="95377"/>
                </a:lnTo>
                <a:lnTo>
                  <a:pt x="1651" y="101473"/>
                </a:lnTo>
                <a:lnTo>
                  <a:pt x="6350" y="104140"/>
                </a:lnTo>
                <a:lnTo>
                  <a:pt x="11049" y="106934"/>
                </a:lnTo>
                <a:lnTo>
                  <a:pt x="17145" y="105410"/>
                </a:lnTo>
                <a:lnTo>
                  <a:pt x="19939" y="100711"/>
                </a:lnTo>
                <a:lnTo>
                  <a:pt x="45974" y="56413"/>
                </a:lnTo>
                <a:lnTo>
                  <a:pt x="43053" y="914400"/>
                </a:lnTo>
                <a:lnTo>
                  <a:pt x="62865" y="914400"/>
                </a:lnTo>
                <a:lnTo>
                  <a:pt x="65786" y="56235"/>
                </a:lnTo>
                <a:lnTo>
                  <a:pt x="65887" y="24638"/>
                </a:lnTo>
                <a:lnTo>
                  <a:pt x="65913" y="19685"/>
                </a:lnTo>
                <a:lnTo>
                  <a:pt x="65887" y="56413"/>
                </a:lnTo>
                <a:lnTo>
                  <a:pt x="91694" y="100965"/>
                </a:lnTo>
                <a:lnTo>
                  <a:pt x="94361" y="105664"/>
                </a:lnTo>
                <a:lnTo>
                  <a:pt x="100457" y="107315"/>
                </a:lnTo>
                <a:lnTo>
                  <a:pt x="105156" y="104521"/>
                </a:lnTo>
                <a:lnTo>
                  <a:pt x="109982" y="101854"/>
                </a:lnTo>
                <a:lnTo>
                  <a:pt x="111506" y="95758"/>
                </a:lnTo>
                <a:close/>
              </a:path>
              <a:path w="2854960" h="1677035">
                <a:moveTo>
                  <a:pt x="1336027" y="845058"/>
                </a:moveTo>
                <a:lnTo>
                  <a:pt x="1334008" y="845058"/>
                </a:lnTo>
                <a:lnTo>
                  <a:pt x="1305699" y="845058"/>
                </a:lnTo>
                <a:lnTo>
                  <a:pt x="1253871" y="875157"/>
                </a:lnTo>
                <a:lnTo>
                  <a:pt x="1250315" y="877316"/>
                </a:lnTo>
                <a:lnTo>
                  <a:pt x="1249045" y="882015"/>
                </a:lnTo>
                <a:lnTo>
                  <a:pt x="1251204" y="885571"/>
                </a:lnTo>
                <a:lnTo>
                  <a:pt x="1253236" y="889254"/>
                </a:lnTo>
                <a:lnTo>
                  <a:pt x="1257935" y="890524"/>
                </a:lnTo>
                <a:lnTo>
                  <a:pt x="1336027" y="845058"/>
                </a:lnTo>
                <a:close/>
              </a:path>
              <a:path w="2854960" h="1677035">
                <a:moveTo>
                  <a:pt x="1349121" y="837438"/>
                </a:moveTo>
                <a:lnTo>
                  <a:pt x="1261745" y="786257"/>
                </a:lnTo>
                <a:lnTo>
                  <a:pt x="1258189" y="784225"/>
                </a:lnTo>
                <a:lnTo>
                  <a:pt x="1253490" y="785368"/>
                </a:lnTo>
                <a:lnTo>
                  <a:pt x="1249172" y="792734"/>
                </a:lnTo>
                <a:lnTo>
                  <a:pt x="1250442" y="797306"/>
                </a:lnTo>
                <a:lnTo>
                  <a:pt x="1253998" y="799465"/>
                </a:lnTo>
                <a:lnTo>
                  <a:pt x="1305801" y="829779"/>
                </a:lnTo>
                <a:lnTo>
                  <a:pt x="434721" y="828294"/>
                </a:lnTo>
                <a:lnTo>
                  <a:pt x="434721" y="843534"/>
                </a:lnTo>
                <a:lnTo>
                  <a:pt x="1305775" y="845019"/>
                </a:lnTo>
                <a:lnTo>
                  <a:pt x="1334008" y="845058"/>
                </a:lnTo>
                <a:lnTo>
                  <a:pt x="1336103" y="845019"/>
                </a:lnTo>
                <a:lnTo>
                  <a:pt x="1349121" y="837438"/>
                </a:lnTo>
                <a:close/>
              </a:path>
              <a:path w="2854960" h="1677035">
                <a:moveTo>
                  <a:pt x="2854452" y="1315085"/>
                </a:moveTo>
                <a:lnTo>
                  <a:pt x="2851658" y="1310386"/>
                </a:lnTo>
                <a:lnTo>
                  <a:pt x="2810548" y="1238758"/>
                </a:lnTo>
                <a:lnTo>
                  <a:pt x="2799334" y="1219200"/>
                </a:lnTo>
                <a:lnTo>
                  <a:pt x="2742946" y="1314323"/>
                </a:lnTo>
                <a:lnTo>
                  <a:pt x="2744470" y="1320419"/>
                </a:lnTo>
                <a:lnTo>
                  <a:pt x="2753868" y="1326007"/>
                </a:lnTo>
                <a:lnTo>
                  <a:pt x="2759964" y="1324483"/>
                </a:lnTo>
                <a:lnTo>
                  <a:pt x="2789034" y="1275372"/>
                </a:lnTo>
                <a:lnTo>
                  <a:pt x="2786253" y="1676273"/>
                </a:lnTo>
                <a:lnTo>
                  <a:pt x="2806065" y="1676527"/>
                </a:lnTo>
                <a:lnTo>
                  <a:pt x="2808617" y="1309624"/>
                </a:lnTo>
                <a:lnTo>
                  <a:pt x="2808719" y="1275397"/>
                </a:lnTo>
                <a:lnTo>
                  <a:pt x="2808846" y="1275588"/>
                </a:lnTo>
                <a:lnTo>
                  <a:pt x="2834576" y="1320419"/>
                </a:lnTo>
                <a:lnTo>
                  <a:pt x="2837307" y="1324991"/>
                </a:lnTo>
                <a:lnTo>
                  <a:pt x="2843276" y="1326642"/>
                </a:lnTo>
                <a:lnTo>
                  <a:pt x="2848102" y="1323848"/>
                </a:lnTo>
                <a:lnTo>
                  <a:pt x="2852801" y="1321181"/>
                </a:lnTo>
                <a:lnTo>
                  <a:pt x="2854452" y="1315085"/>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1" name="object 11"/>
          <p:cNvSpPr txBox="1"/>
          <p:nvPr/>
        </p:nvSpPr>
        <p:spPr>
          <a:xfrm>
            <a:off x="4117595" y="2912187"/>
            <a:ext cx="165735" cy="300355"/>
          </a:xfrm>
          <a:prstGeom prst="rect">
            <a:avLst/>
          </a:prstGeom>
        </p:spPr>
        <p:txBody>
          <a:bodyPr vert="horz" wrap="square" lIns="0" tIns="12700" rIns="0" bIns="0" rtlCol="0">
            <a:spAutoFit/>
          </a:bodyPr>
          <a:lstStyle/>
          <a:p>
            <a:pPr marL="12700">
              <a:spcBef>
                <a:spcPts val="100"/>
              </a:spcBef>
            </a:pPr>
            <a:r>
              <a:rPr spc="35" dirty="0">
                <a:solidFill>
                  <a:prstClr val="black"/>
                </a:solidFill>
                <a:latin typeface="Cambria"/>
                <a:cs typeface="Cambria"/>
              </a:rPr>
              <a:t>T</a:t>
            </a:r>
            <a:endParaRPr>
              <a:solidFill>
                <a:prstClr val="black"/>
              </a:solidFill>
              <a:latin typeface="Cambria"/>
              <a:cs typeface="Cambria"/>
            </a:endParaRPr>
          </a:p>
        </p:txBody>
      </p:sp>
      <p:sp>
        <p:nvSpPr>
          <p:cNvPr id="12" name="object 12"/>
          <p:cNvSpPr txBox="1"/>
          <p:nvPr/>
        </p:nvSpPr>
        <p:spPr>
          <a:xfrm>
            <a:off x="3507995" y="2607690"/>
            <a:ext cx="153035" cy="299720"/>
          </a:xfrm>
          <a:prstGeom prst="rect">
            <a:avLst/>
          </a:prstGeom>
        </p:spPr>
        <p:txBody>
          <a:bodyPr vert="horz" wrap="square" lIns="0" tIns="12700" rIns="0" bIns="0" rtlCol="0">
            <a:spAutoFit/>
          </a:bodyPr>
          <a:lstStyle/>
          <a:p>
            <a:pPr marL="12700">
              <a:spcBef>
                <a:spcPts val="100"/>
              </a:spcBef>
            </a:pPr>
            <a:r>
              <a:rPr spc="35" dirty="0">
                <a:solidFill>
                  <a:prstClr val="black"/>
                </a:solidFill>
                <a:latin typeface="Cambria"/>
                <a:cs typeface="Cambria"/>
              </a:rPr>
              <a:t>F</a:t>
            </a:r>
            <a:endParaRPr>
              <a:solidFill>
                <a:prstClr val="black"/>
              </a:solidFill>
              <a:latin typeface="Cambria"/>
              <a:cs typeface="Cambria"/>
            </a:endParaRPr>
          </a:p>
        </p:txBody>
      </p:sp>
      <p:sp>
        <p:nvSpPr>
          <p:cNvPr id="13" name="object 13"/>
          <p:cNvSpPr txBox="1"/>
          <p:nvPr/>
        </p:nvSpPr>
        <p:spPr>
          <a:xfrm>
            <a:off x="3634485" y="2740278"/>
            <a:ext cx="152400" cy="197490"/>
          </a:xfrm>
          <a:prstGeom prst="rect">
            <a:avLst/>
          </a:prstGeom>
        </p:spPr>
        <p:txBody>
          <a:bodyPr vert="horz" wrap="square" lIns="0" tIns="12700" rIns="0" bIns="0" rtlCol="0">
            <a:spAutoFit/>
          </a:bodyPr>
          <a:lstStyle/>
          <a:p>
            <a:pPr marL="12700">
              <a:spcBef>
                <a:spcPts val="100"/>
              </a:spcBef>
            </a:pPr>
            <a:r>
              <a:rPr sz="1200" spc="180" dirty="0">
                <a:solidFill>
                  <a:prstClr val="black"/>
                </a:solidFill>
                <a:latin typeface="Cambria"/>
                <a:cs typeface="Cambria"/>
              </a:rPr>
              <a:t>N</a:t>
            </a:r>
            <a:endParaRPr sz="1200">
              <a:solidFill>
                <a:prstClr val="black"/>
              </a:solidFill>
              <a:latin typeface="Cambria"/>
              <a:cs typeface="Cambria"/>
            </a:endParaRPr>
          </a:p>
        </p:txBody>
      </p:sp>
      <p:sp>
        <p:nvSpPr>
          <p:cNvPr id="14" name="object 14"/>
          <p:cNvSpPr txBox="1">
            <a:spLocks noGrp="1"/>
          </p:cNvSpPr>
          <p:nvPr>
            <p:ph type="title"/>
          </p:nvPr>
        </p:nvSpPr>
        <p:spPr>
          <a:xfrm>
            <a:off x="1577339" y="932816"/>
            <a:ext cx="8956040" cy="1123315"/>
          </a:xfrm>
          <a:prstGeom prst="rect">
            <a:avLst/>
          </a:prstGeom>
        </p:spPr>
        <p:txBody>
          <a:bodyPr vert="horz" wrap="square" lIns="0" tIns="12700" rIns="0" bIns="0" rtlCol="0">
            <a:spAutoFit/>
          </a:bodyPr>
          <a:lstStyle/>
          <a:p>
            <a:pPr marL="38100" marR="30480" algn="just">
              <a:spcBef>
                <a:spcPts val="100"/>
              </a:spcBef>
            </a:pPr>
            <a:r>
              <a:rPr sz="2400" spc="370" dirty="0">
                <a:solidFill>
                  <a:srgbClr val="000000"/>
                </a:solidFill>
                <a:latin typeface="Cambria"/>
                <a:cs typeface="Cambria"/>
              </a:rPr>
              <a:t>A </a:t>
            </a:r>
            <a:r>
              <a:rPr sz="2400" spc="45" dirty="0">
                <a:solidFill>
                  <a:srgbClr val="000000"/>
                </a:solidFill>
                <a:latin typeface="Cambria"/>
                <a:cs typeface="Cambria"/>
              </a:rPr>
              <a:t>mass, </a:t>
            </a:r>
            <a:r>
              <a:rPr sz="2400" spc="15" dirty="0">
                <a:solidFill>
                  <a:srgbClr val="000000"/>
                </a:solidFill>
                <a:latin typeface="Cambria"/>
                <a:cs typeface="Cambria"/>
              </a:rPr>
              <a:t>m</a:t>
            </a:r>
            <a:r>
              <a:rPr sz="2400" spc="22" baseline="-20833" dirty="0">
                <a:solidFill>
                  <a:srgbClr val="000000"/>
                </a:solidFill>
                <a:latin typeface="Cambria"/>
                <a:cs typeface="Cambria"/>
              </a:rPr>
              <a:t>1 </a:t>
            </a:r>
            <a:r>
              <a:rPr sz="2400" spc="125" dirty="0">
                <a:solidFill>
                  <a:srgbClr val="000000"/>
                </a:solidFill>
                <a:latin typeface="Cambria"/>
                <a:cs typeface="Cambria"/>
              </a:rPr>
              <a:t>= </a:t>
            </a:r>
            <a:r>
              <a:rPr sz="2400" spc="5" dirty="0">
                <a:solidFill>
                  <a:srgbClr val="000000"/>
                </a:solidFill>
                <a:latin typeface="Cambria"/>
                <a:cs typeface="Cambria"/>
              </a:rPr>
              <a:t>3.00kg, is </a:t>
            </a:r>
            <a:r>
              <a:rPr sz="2400" spc="15" dirty="0">
                <a:solidFill>
                  <a:srgbClr val="000000"/>
                </a:solidFill>
                <a:latin typeface="Cambria"/>
                <a:cs typeface="Cambria"/>
              </a:rPr>
              <a:t>resting </a:t>
            </a:r>
            <a:r>
              <a:rPr sz="2400" spc="45" dirty="0">
                <a:solidFill>
                  <a:srgbClr val="000000"/>
                </a:solidFill>
                <a:latin typeface="Cambria"/>
                <a:cs typeface="Cambria"/>
              </a:rPr>
              <a:t>on </a:t>
            </a:r>
            <a:r>
              <a:rPr sz="2400" spc="25" dirty="0">
                <a:solidFill>
                  <a:srgbClr val="000000"/>
                </a:solidFill>
                <a:latin typeface="Cambria"/>
                <a:cs typeface="Cambria"/>
              </a:rPr>
              <a:t>a </a:t>
            </a:r>
            <a:r>
              <a:rPr sz="2400" spc="10" dirty="0">
                <a:solidFill>
                  <a:srgbClr val="000000"/>
                </a:solidFill>
                <a:latin typeface="Cambria"/>
                <a:cs typeface="Cambria"/>
              </a:rPr>
              <a:t>frictionless </a:t>
            </a:r>
            <a:r>
              <a:rPr sz="2400" spc="25" dirty="0">
                <a:solidFill>
                  <a:srgbClr val="000000"/>
                </a:solidFill>
                <a:latin typeface="Cambria"/>
                <a:cs typeface="Cambria"/>
              </a:rPr>
              <a:t>horizontal </a:t>
            </a:r>
            <a:r>
              <a:rPr sz="2400" dirty="0">
                <a:solidFill>
                  <a:srgbClr val="000000"/>
                </a:solidFill>
                <a:latin typeface="Cambria"/>
                <a:cs typeface="Cambria"/>
              </a:rPr>
              <a:t>table is </a:t>
            </a:r>
            <a:r>
              <a:rPr sz="2400" spc="5" dirty="0">
                <a:solidFill>
                  <a:srgbClr val="000000"/>
                </a:solidFill>
                <a:latin typeface="Cambria"/>
                <a:cs typeface="Cambria"/>
              </a:rPr>
              <a:t> </a:t>
            </a:r>
            <a:r>
              <a:rPr sz="2400" spc="20" dirty="0">
                <a:solidFill>
                  <a:srgbClr val="000000"/>
                </a:solidFill>
                <a:latin typeface="Cambria"/>
                <a:cs typeface="Cambria"/>
              </a:rPr>
              <a:t>connected </a:t>
            </a:r>
            <a:r>
              <a:rPr sz="2400" dirty="0">
                <a:solidFill>
                  <a:srgbClr val="000000"/>
                </a:solidFill>
                <a:latin typeface="Cambria"/>
                <a:cs typeface="Cambria"/>
              </a:rPr>
              <a:t>to </a:t>
            </a:r>
            <a:r>
              <a:rPr sz="2400" spc="25" dirty="0">
                <a:solidFill>
                  <a:srgbClr val="000000"/>
                </a:solidFill>
                <a:latin typeface="Cambria"/>
                <a:cs typeface="Cambria"/>
              </a:rPr>
              <a:t>a </a:t>
            </a:r>
            <a:r>
              <a:rPr sz="2400" spc="15" dirty="0">
                <a:solidFill>
                  <a:srgbClr val="000000"/>
                </a:solidFill>
                <a:latin typeface="Cambria"/>
                <a:cs typeface="Cambria"/>
              </a:rPr>
              <a:t>cable </a:t>
            </a:r>
            <a:r>
              <a:rPr sz="2400" spc="5" dirty="0">
                <a:solidFill>
                  <a:srgbClr val="000000"/>
                </a:solidFill>
                <a:latin typeface="Cambria"/>
                <a:cs typeface="Cambria"/>
              </a:rPr>
              <a:t>that passes </a:t>
            </a:r>
            <a:r>
              <a:rPr sz="2400" spc="25" dirty="0">
                <a:solidFill>
                  <a:srgbClr val="000000"/>
                </a:solidFill>
                <a:latin typeface="Cambria"/>
                <a:cs typeface="Cambria"/>
              </a:rPr>
              <a:t>over a </a:t>
            </a:r>
            <a:r>
              <a:rPr sz="2400" spc="65" dirty="0">
                <a:solidFill>
                  <a:srgbClr val="000000"/>
                </a:solidFill>
                <a:latin typeface="Cambria"/>
                <a:cs typeface="Cambria"/>
              </a:rPr>
              <a:t>pulley </a:t>
            </a:r>
            <a:r>
              <a:rPr sz="2400" spc="70" dirty="0">
                <a:solidFill>
                  <a:srgbClr val="000000"/>
                </a:solidFill>
                <a:latin typeface="Cambria"/>
                <a:cs typeface="Cambria"/>
              </a:rPr>
              <a:t>and </a:t>
            </a:r>
            <a:r>
              <a:rPr sz="2400" spc="15" dirty="0">
                <a:solidFill>
                  <a:srgbClr val="000000"/>
                </a:solidFill>
                <a:latin typeface="Cambria"/>
                <a:cs typeface="Cambria"/>
              </a:rPr>
              <a:t>then </a:t>
            </a:r>
            <a:r>
              <a:rPr sz="2400" spc="5" dirty="0">
                <a:solidFill>
                  <a:srgbClr val="000000"/>
                </a:solidFill>
                <a:latin typeface="Cambria"/>
                <a:cs typeface="Cambria"/>
              </a:rPr>
              <a:t>is </a:t>
            </a:r>
            <a:r>
              <a:rPr sz="2400" spc="20" dirty="0">
                <a:solidFill>
                  <a:srgbClr val="000000"/>
                </a:solidFill>
                <a:latin typeface="Cambria"/>
                <a:cs typeface="Cambria"/>
              </a:rPr>
              <a:t>fastened </a:t>
            </a:r>
            <a:r>
              <a:rPr sz="2400" spc="25" dirty="0">
                <a:solidFill>
                  <a:srgbClr val="000000"/>
                </a:solidFill>
                <a:latin typeface="Cambria"/>
                <a:cs typeface="Cambria"/>
              </a:rPr>
              <a:t> </a:t>
            </a:r>
            <a:r>
              <a:rPr sz="2400" dirty="0">
                <a:solidFill>
                  <a:srgbClr val="000000"/>
                </a:solidFill>
                <a:latin typeface="Cambria"/>
                <a:cs typeface="Cambria"/>
              </a:rPr>
              <a:t>to</a:t>
            </a:r>
            <a:r>
              <a:rPr sz="2400" spc="70" dirty="0">
                <a:solidFill>
                  <a:srgbClr val="000000"/>
                </a:solidFill>
                <a:latin typeface="Cambria"/>
                <a:cs typeface="Cambria"/>
              </a:rPr>
              <a:t> </a:t>
            </a:r>
            <a:r>
              <a:rPr sz="2400" spc="25" dirty="0">
                <a:solidFill>
                  <a:srgbClr val="000000"/>
                </a:solidFill>
                <a:latin typeface="Cambria"/>
                <a:cs typeface="Cambria"/>
              </a:rPr>
              <a:t>a</a:t>
            </a:r>
            <a:r>
              <a:rPr sz="2400" spc="70" dirty="0">
                <a:solidFill>
                  <a:srgbClr val="000000"/>
                </a:solidFill>
                <a:latin typeface="Cambria"/>
                <a:cs typeface="Cambria"/>
              </a:rPr>
              <a:t> hanging</a:t>
            </a:r>
            <a:r>
              <a:rPr sz="2400" spc="100" dirty="0">
                <a:solidFill>
                  <a:srgbClr val="000000"/>
                </a:solidFill>
                <a:latin typeface="Cambria"/>
                <a:cs typeface="Cambria"/>
              </a:rPr>
              <a:t> </a:t>
            </a:r>
            <a:r>
              <a:rPr sz="2400" spc="45" dirty="0">
                <a:solidFill>
                  <a:srgbClr val="000000"/>
                </a:solidFill>
                <a:latin typeface="Cambria"/>
                <a:cs typeface="Cambria"/>
              </a:rPr>
              <a:t>mass,</a:t>
            </a:r>
            <a:r>
              <a:rPr sz="2400" spc="60" dirty="0">
                <a:solidFill>
                  <a:srgbClr val="000000"/>
                </a:solidFill>
                <a:latin typeface="Cambria"/>
                <a:cs typeface="Cambria"/>
              </a:rPr>
              <a:t> </a:t>
            </a:r>
            <a:r>
              <a:rPr sz="2400" spc="20" dirty="0">
                <a:solidFill>
                  <a:srgbClr val="000000"/>
                </a:solidFill>
                <a:latin typeface="Cambria"/>
                <a:cs typeface="Cambria"/>
              </a:rPr>
              <a:t>m</a:t>
            </a:r>
            <a:r>
              <a:rPr sz="2400" spc="30" baseline="-20833" dirty="0">
                <a:solidFill>
                  <a:srgbClr val="000000"/>
                </a:solidFill>
                <a:latin typeface="Cambria"/>
                <a:cs typeface="Cambria"/>
              </a:rPr>
              <a:t>2</a:t>
            </a:r>
            <a:r>
              <a:rPr sz="2400" spc="375" baseline="-20833" dirty="0">
                <a:solidFill>
                  <a:srgbClr val="000000"/>
                </a:solidFill>
                <a:latin typeface="Cambria"/>
                <a:cs typeface="Cambria"/>
              </a:rPr>
              <a:t> </a:t>
            </a:r>
            <a:r>
              <a:rPr sz="2400" spc="125" dirty="0">
                <a:solidFill>
                  <a:srgbClr val="000000"/>
                </a:solidFill>
                <a:latin typeface="Cambria"/>
                <a:cs typeface="Cambria"/>
              </a:rPr>
              <a:t>=</a:t>
            </a:r>
            <a:r>
              <a:rPr sz="2400" spc="75" dirty="0">
                <a:solidFill>
                  <a:srgbClr val="000000"/>
                </a:solidFill>
                <a:latin typeface="Cambria"/>
                <a:cs typeface="Cambria"/>
              </a:rPr>
              <a:t> </a:t>
            </a:r>
            <a:r>
              <a:rPr sz="2400" spc="-75" dirty="0">
                <a:solidFill>
                  <a:srgbClr val="000000"/>
                </a:solidFill>
                <a:latin typeface="Cambria"/>
                <a:cs typeface="Cambria"/>
              </a:rPr>
              <a:t>11.0</a:t>
            </a:r>
            <a:r>
              <a:rPr sz="2400" spc="70" dirty="0">
                <a:solidFill>
                  <a:srgbClr val="000000"/>
                </a:solidFill>
                <a:latin typeface="Cambria"/>
                <a:cs typeface="Cambria"/>
              </a:rPr>
              <a:t> </a:t>
            </a:r>
            <a:r>
              <a:rPr sz="2400" spc="110" dirty="0">
                <a:solidFill>
                  <a:srgbClr val="000000"/>
                </a:solidFill>
                <a:latin typeface="Cambria"/>
                <a:cs typeface="Cambria"/>
              </a:rPr>
              <a:t>kg</a:t>
            </a:r>
            <a:r>
              <a:rPr sz="2400" spc="70" dirty="0">
                <a:solidFill>
                  <a:srgbClr val="000000"/>
                </a:solidFill>
                <a:latin typeface="Cambria"/>
                <a:cs typeface="Cambria"/>
              </a:rPr>
              <a:t> </a:t>
            </a:r>
            <a:r>
              <a:rPr sz="2400" spc="5" dirty="0">
                <a:solidFill>
                  <a:srgbClr val="000000"/>
                </a:solidFill>
                <a:latin typeface="Cambria"/>
                <a:cs typeface="Cambria"/>
              </a:rPr>
              <a:t>as</a:t>
            </a:r>
            <a:r>
              <a:rPr sz="2400" spc="60" dirty="0">
                <a:solidFill>
                  <a:srgbClr val="000000"/>
                </a:solidFill>
                <a:latin typeface="Cambria"/>
                <a:cs typeface="Cambria"/>
              </a:rPr>
              <a:t> </a:t>
            </a:r>
            <a:r>
              <a:rPr sz="2400" spc="55" dirty="0">
                <a:solidFill>
                  <a:srgbClr val="000000"/>
                </a:solidFill>
                <a:latin typeface="Cambria"/>
                <a:cs typeface="Cambria"/>
              </a:rPr>
              <a:t>shown</a:t>
            </a:r>
            <a:r>
              <a:rPr sz="2400" spc="70" dirty="0">
                <a:solidFill>
                  <a:srgbClr val="000000"/>
                </a:solidFill>
                <a:latin typeface="Cambria"/>
                <a:cs typeface="Cambria"/>
              </a:rPr>
              <a:t> </a:t>
            </a:r>
            <a:r>
              <a:rPr sz="2400" spc="55" dirty="0">
                <a:solidFill>
                  <a:srgbClr val="000000"/>
                </a:solidFill>
                <a:latin typeface="Cambria"/>
                <a:cs typeface="Cambria"/>
              </a:rPr>
              <a:t>below.</a:t>
            </a:r>
            <a:r>
              <a:rPr sz="2400" spc="50" dirty="0">
                <a:solidFill>
                  <a:srgbClr val="000000"/>
                </a:solidFill>
                <a:latin typeface="Cambria"/>
                <a:cs typeface="Cambria"/>
              </a:rPr>
              <a:t> </a:t>
            </a:r>
            <a:r>
              <a:rPr sz="2400" spc="60" dirty="0">
                <a:solidFill>
                  <a:srgbClr val="000000"/>
                </a:solidFill>
                <a:latin typeface="Cambria"/>
                <a:cs typeface="Cambria"/>
              </a:rPr>
              <a:t>Find</a:t>
            </a:r>
            <a:r>
              <a:rPr sz="2400" spc="85" dirty="0">
                <a:solidFill>
                  <a:srgbClr val="000000"/>
                </a:solidFill>
                <a:latin typeface="Cambria"/>
                <a:cs typeface="Cambria"/>
              </a:rPr>
              <a:t> </a:t>
            </a:r>
            <a:r>
              <a:rPr sz="2400" dirty="0">
                <a:solidFill>
                  <a:srgbClr val="000000"/>
                </a:solidFill>
                <a:latin typeface="Cambria"/>
                <a:cs typeface="Cambria"/>
              </a:rPr>
              <a:t>the</a:t>
            </a:r>
            <a:endParaRPr sz="2400">
              <a:latin typeface="Cambria"/>
              <a:cs typeface="Cambria"/>
            </a:endParaRPr>
          </a:p>
        </p:txBody>
      </p:sp>
      <p:sp>
        <p:nvSpPr>
          <p:cNvPr id="15" name="object 15"/>
          <p:cNvSpPr txBox="1"/>
          <p:nvPr/>
        </p:nvSpPr>
        <p:spPr>
          <a:xfrm>
            <a:off x="1602740" y="2030348"/>
            <a:ext cx="7261859" cy="391160"/>
          </a:xfrm>
          <a:prstGeom prst="rect">
            <a:avLst/>
          </a:prstGeom>
        </p:spPr>
        <p:txBody>
          <a:bodyPr vert="horz" wrap="square" lIns="0" tIns="12700" rIns="0" bIns="0" rtlCol="0">
            <a:spAutoFit/>
          </a:bodyPr>
          <a:lstStyle/>
          <a:p>
            <a:pPr marL="12700">
              <a:spcBef>
                <a:spcPts val="100"/>
              </a:spcBef>
            </a:pPr>
            <a:r>
              <a:rPr sz="2400" spc="10" dirty="0">
                <a:solidFill>
                  <a:prstClr val="black"/>
                </a:solidFill>
                <a:latin typeface="Cambria"/>
                <a:cs typeface="Cambria"/>
              </a:rPr>
              <a:t>acceleration</a:t>
            </a:r>
            <a:r>
              <a:rPr sz="2400" spc="65" dirty="0">
                <a:solidFill>
                  <a:prstClr val="black"/>
                </a:solidFill>
                <a:latin typeface="Cambria"/>
                <a:cs typeface="Cambria"/>
              </a:rPr>
              <a:t> </a:t>
            </a:r>
            <a:r>
              <a:rPr sz="2400" spc="50" dirty="0">
                <a:solidFill>
                  <a:prstClr val="black"/>
                </a:solidFill>
                <a:latin typeface="Cambria"/>
                <a:cs typeface="Cambria"/>
              </a:rPr>
              <a:t>of</a:t>
            </a:r>
            <a:r>
              <a:rPr sz="2400" spc="75" dirty="0">
                <a:solidFill>
                  <a:prstClr val="black"/>
                </a:solidFill>
                <a:latin typeface="Cambria"/>
                <a:cs typeface="Cambria"/>
              </a:rPr>
              <a:t> </a:t>
            </a:r>
            <a:r>
              <a:rPr sz="2400" spc="20" dirty="0">
                <a:solidFill>
                  <a:prstClr val="black"/>
                </a:solidFill>
                <a:latin typeface="Cambria"/>
                <a:cs typeface="Cambria"/>
              </a:rPr>
              <a:t>each</a:t>
            </a:r>
            <a:r>
              <a:rPr sz="2400" spc="65" dirty="0">
                <a:solidFill>
                  <a:prstClr val="black"/>
                </a:solidFill>
                <a:latin typeface="Cambria"/>
                <a:cs typeface="Cambria"/>
              </a:rPr>
              <a:t> </a:t>
            </a:r>
            <a:r>
              <a:rPr sz="2400" spc="30" dirty="0">
                <a:solidFill>
                  <a:prstClr val="black"/>
                </a:solidFill>
                <a:latin typeface="Cambria"/>
                <a:cs typeface="Cambria"/>
              </a:rPr>
              <a:t>mass</a:t>
            </a:r>
            <a:r>
              <a:rPr sz="2400" spc="60" dirty="0">
                <a:solidFill>
                  <a:prstClr val="black"/>
                </a:solidFill>
                <a:latin typeface="Cambria"/>
                <a:cs typeface="Cambria"/>
              </a:rPr>
              <a:t> </a:t>
            </a:r>
            <a:r>
              <a:rPr sz="2400" spc="70" dirty="0">
                <a:solidFill>
                  <a:prstClr val="black"/>
                </a:solidFill>
                <a:latin typeface="Cambria"/>
                <a:cs typeface="Cambria"/>
              </a:rPr>
              <a:t>and </a:t>
            </a:r>
            <a:r>
              <a:rPr sz="2400" dirty="0">
                <a:solidFill>
                  <a:prstClr val="black"/>
                </a:solidFill>
                <a:latin typeface="Cambria"/>
                <a:cs typeface="Cambria"/>
              </a:rPr>
              <a:t>the</a:t>
            </a:r>
            <a:r>
              <a:rPr sz="2400" spc="75" dirty="0">
                <a:solidFill>
                  <a:prstClr val="black"/>
                </a:solidFill>
                <a:latin typeface="Cambria"/>
                <a:cs typeface="Cambria"/>
              </a:rPr>
              <a:t> </a:t>
            </a:r>
            <a:r>
              <a:rPr sz="2400" spc="10" dirty="0">
                <a:solidFill>
                  <a:prstClr val="black"/>
                </a:solidFill>
                <a:latin typeface="Cambria"/>
                <a:cs typeface="Cambria"/>
              </a:rPr>
              <a:t>tension</a:t>
            </a:r>
            <a:r>
              <a:rPr sz="2400" spc="85" dirty="0">
                <a:solidFill>
                  <a:prstClr val="black"/>
                </a:solidFill>
                <a:latin typeface="Cambria"/>
                <a:cs typeface="Cambria"/>
              </a:rPr>
              <a:t> </a:t>
            </a:r>
            <a:r>
              <a:rPr sz="2400" spc="40" dirty="0">
                <a:solidFill>
                  <a:prstClr val="black"/>
                </a:solidFill>
                <a:latin typeface="Cambria"/>
                <a:cs typeface="Cambria"/>
              </a:rPr>
              <a:t>in</a:t>
            </a:r>
            <a:r>
              <a:rPr sz="2400" spc="70" dirty="0">
                <a:solidFill>
                  <a:prstClr val="black"/>
                </a:solidFill>
                <a:latin typeface="Cambria"/>
                <a:cs typeface="Cambria"/>
              </a:rPr>
              <a:t> </a:t>
            </a:r>
            <a:r>
              <a:rPr sz="2400" dirty="0">
                <a:solidFill>
                  <a:prstClr val="black"/>
                </a:solidFill>
                <a:latin typeface="Cambria"/>
                <a:cs typeface="Cambria"/>
              </a:rPr>
              <a:t>the</a:t>
            </a:r>
            <a:r>
              <a:rPr sz="2400" spc="75" dirty="0">
                <a:solidFill>
                  <a:prstClr val="black"/>
                </a:solidFill>
                <a:latin typeface="Cambria"/>
                <a:cs typeface="Cambria"/>
              </a:rPr>
              <a:t> </a:t>
            </a:r>
            <a:r>
              <a:rPr sz="2400" spc="30" dirty="0">
                <a:solidFill>
                  <a:prstClr val="black"/>
                </a:solidFill>
                <a:latin typeface="Cambria"/>
                <a:cs typeface="Cambria"/>
              </a:rPr>
              <a:t>cable.</a:t>
            </a:r>
            <a:endParaRPr sz="2400">
              <a:solidFill>
                <a:prstClr val="black"/>
              </a:solidFill>
              <a:latin typeface="Cambria"/>
              <a:cs typeface="Cambria"/>
            </a:endParaRPr>
          </a:p>
        </p:txBody>
      </p:sp>
      <p:sp>
        <p:nvSpPr>
          <p:cNvPr id="16" name="object 16"/>
          <p:cNvSpPr/>
          <p:nvPr/>
        </p:nvSpPr>
        <p:spPr>
          <a:xfrm>
            <a:off x="7543800" y="2362200"/>
            <a:ext cx="2164080" cy="1600200"/>
          </a:xfrm>
          <a:custGeom>
            <a:avLst/>
            <a:gdLst/>
            <a:ahLst/>
            <a:cxnLst/>
            <a:rect l="l" t="t" r="r" b="b"/>
            <a:pathLst>
              <a:path w="2164079" h="1600200">
                <a:moveTo>
                  <a:pt x="2164079" y="0"/>
                </a:moveTo>
                <a:lnTo>
                  <a:pt x="0" y="0"/>
                </a:lnTo>
                <a:lnTo>
                  <a:pt x="0" y="1600200"/>
                </a:lnTo>
                <a:lnTo>
                  <a:pt x="2164079" y="1600200"/>
                </a:lnTo>
                <a:lnTo>
                  <a:pt x="2164079" y="0"/>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17" name="object 17"/>
          <p:cNvSpPr txBox="1"/>
          <p:nvPr/>
        </p:nvSpPr>
        <p:spPr>
          <a:xfrm>
            <a:off x="7537085" y="2770420"/>
            <a:ext cx="2141855" cy="1045735"/>
          </a:xfrm>
          <a:prstGeom prst="rect">
            <a:avLst/>
          </a:prstGeom>
        </p:spPr>
        <p:txBody>
          <a:bodyPr vert="horz" wrap="square" lIns="0" tIns="12700" rIns="0" bIns="0" rtlCol="0">
            <a:spAutoFit/>
          </a:bodyPr>
          <a:lstStyle/>
          <a:p>
            <a:pPr marL="38100" marR="30480" indent="21590">
              <a:lnSpc>
                <a:spcPct val="126400"/>
              </a:lnSpc>
              <a:spcBef>
                <a:spcPts val="100"/>
              </a:spcBef>
            </a:pPr>
            <a:r>
              <a:rPr sz="2800" i="1" spc="-15" dirty="0">
                <a:solidFill>
                  <a:prstClr val="black"/>
                </a:solidFill>
                <a:latin typeface="Times New Roman"/>
                <a:cs typeface="Times New Roman"/>
              </a:rPr>
              <a:t>m</a:t>
            </a:r>
            <a:r>
              <a:rPr sz="2400" spc="30" baseline="-24305" dirty="0">
                <a:solidFill>
                  <a:prstClr val="black"/>
                </a:solidFill>
                <a:latin typeface="Times New Roman"/>
                <a:cs typeface="Times New Roman"/>
              </a:rPr>
              <a:t>2</a:t>
            </a:r>
            <a:r>
              <a:rPr sz="2400" spc="-209" baseline="-24305" dirty="0">
                <a:solidFill>
                  <a:prstClr val="black"/>
                </a:solidFill>
                <a:latin typeface="Times New Roman"/>
                <a:cs typeface="Times New Roman"/>
              </a:rPr>
              <a:t> </a:t>
            </a:r>
            <a:r>
              <a:rPr sz="2800" i="1" spc="5" dirty="0">
                <a:solidFill>
                  <a:prstClr val="black"/>
                </a:solidFill>
                <a:latin typeface="Times New Roman"/>
                <a:cs typeface="Times New Roman"/>
              </a:rPr>
              <a:t>g</a:t>
            </a:r>
            <a:r>
              <a:rPr sz="2800" i="1" spc="-50" dirty="0">
                <a:solidFill>
                  <a:prstClr val="black"/>
                </a:solidFill>
                <a:latin typeface="Times New Roman"/>
                <a:cs typeface="Times New Roman"/>
              </a:rPr>
              <a:t> </a:t>
            </a:r>
            <a:r>
              <a:rPr sz="2800" spc="5" dirty="0">
                <a:solidFill>
                  <a:prstClr val="black"/>
                </a:solidFill>
                <a:latin typeface="Symbol"/>
                <a:cs typeface="Symbol"/>
              </a:rPr>
              <a:t></a:t>
            </a:r>
            <a:r>
              <a:rPr sz="2800" spc="-409" dirty="0">
                <a:solidFill>
                  <a:prstClr val="black"/>
                </a:solidFill>
                <a:latin typeface="Times New Roman"/>
                <a:cs typeface="Times New Roman"/>
              </a:rPr>
              <a:t> </a:t>
            </a:r>
            <a:r>
              <a:rPr sz="2800" i="1" spc="5" dirty="0">
                <a:solidFill>
                  <a:prstClr val="black"/>
                </a:solidFill>
                <a:latin typeface="Times New Roman"/>
                <a:cs typeface="Times New Roman"/>
              </a:rPr>
              <a:t>T</a:t>
            </a:r>
            <a:r>
              <a:rPr sz="2800" i="1" spc="270" dirty="0">
                <a:solidFill>
                  <a:prstClr val="black"/>
                </a:solidFill>
                <a:latin typeface="Times New Roman"/>
                <a:cs typeface="Times New Roman"/>
              </a:rPr>
              <a:t> </a:t>
            </a:r>
            <a:r>
              <a:rPr sz="2800" spc="5" dirty="0">
                <a:solidFill>
                  <a:prstClr val="black"/>
                </a:solidFill>
                <a:latin typeface="Symbol"/>
                <a:cs typeface="Symbol"/>
              </a:rPr>
              <a:t></a:t>
            </a:r>
            <a:r>
              <a:rPr sz="2800" spc="-55" dirty="0">
                <a:solidFill>
                  <a:prstClr val="black"/>
                </a:solidFill>
                <a:latin typeface="Times New Roman"/>
                <a:cs typeface="Times New Roman"/>
              </a:rPr>
              <a:t> </a:t>
            </a:r>
            <a:r>
              <a:rPr sz="2800" i="1" spc="-20" dirty="0">
                <a:solidFill>
                  <a:prstClr val="black"/>
                </a:solidFill>
                <a:latin typeface="Times New Roman"/>
                <a:cs typeface="Times New Roman"/>
              </a:rPr>
              <a:t>m</a:t>
            </a:r>
            <a:r>
              <a:rPr sz="2400" spc="232" baseline="-24305" dirty="0">
                <a:solidFill>
                  <a:prstClr val="black"/>
                </a:solidFill>
                <a:latin typeface="Times New Roman"/>
                <a:cs typeface="Times New Roman"/>
              </a:rPr>
              <a:t>2</a:t>
            </a:r>
            <a:r>
              <a:rPr sz="2800" i="1" dirty="0">
                <a:solidFill>
                  <a:prstClr val="black"/>
                </a:solidFill>
                <a:latin typeface="Times New Roman"/>
                <a:cs typeface="Times New Roman"/>
              </a:rPr>
              <a:t>a  </a:t>
            </a:r>
            <a:r>
              <a:rPr sz="2800" i="1" spc="5" dirty="0">
                <a:solidFill>
                  <a:prstClr val="black"/>
                </a:solidFill>
                <a:latin typeface="Times New Roman"/>
                <a:cs typeface="Times New Roman"/>
              </a:rPr>
              <a:t>T</a:t>
            </a:r>
            <a:r>
              <a:rPr sz="2800" i="1" spc="260" dirty="0">
                <a:solidFill>
                  <a:prstClr val="black"/>
                </a:solidFill>
                <a:latin typeface="Times New Roman"/>
                <a:cs typeface="Times New Roman"/>
              </a:rPr>
              <a:t> </a:t>
            </a:r>
            <a:r>
              <a:rPr sz="2800" spc="5" dirty="0">
                <a:solidFill>
                  <a:prstClr val="black"/>
                </a:solidFill>
                <a:latin typeface="Symbol"/>
                <a:cs typeface="Symbol"/>
              </a:rPr>
              <a:t></a:t>
            </a:r>
            <a:r>
              <a:rPr sz="2800" spc="-65" dirty="0">
                <a:solidFill>
                  <a:prstClr val="black"/>
                </a:solidFill>
                <a:latin typeface="Times New Roman"/>
                <a:cs typeface="Times New Roman"/>
              </a:rPr>
              <a:t> </a:t>
            </a:r>
            <a:r>
              <a:rPr sz="2800" i="1" spc="-55" dirty="0">
                <a:solidFill>
                  <a:prstClr val="black"/>
                </a:solidFill>
                <a:latin typeface="Times New Roman"/>
                <a:cs typeface="Times New Roman"/>
              </a:rPr>
              <a:t>m</a:t>
            </a:r>
            <a:r>
              <a:rPr sz="2400" spc="-82" baseline="-24305" dirty="0">
                <a:solidFill>
                  <a:prstClr val="black"/>
                </a:solidFill>
                <a:latin typeface="Times New Roman"/>
                <a:cs typeface="Times New Roman"/>
              </a:rPr>
              <a:t>1</a:t>
            </a:r>
            <a:r>
              <a:rPr sz="2800" i="1" spc="-55" dirty="0">
                <a:solidFill>
                  <a:prstClr val="black"/>
                </a:solidFill>
                <a:latin typeface="Times New Roman"/>
                <a:cs typeface="Times New Roman"/>
              </a:rPr>
              <a:t>a</a:t>
            </a:r>
            <a:endParaRPr sz="2800" dirty="0">
              <a:solidFill>
                <a:prstClr val="black"/>
              </a:solidFill>
              <a:latin typeface="Times New Roman"/>
              <a:cs typeface="Times New Roman"/>
            </a:endParaRPr>
          </a:p>
        </p:txBody>
      </p:sp>
      <p:sp>
        <p:nvSpPr>
          <p:cNvPr id="18" name="object 18"/>
          <p:cNvSpPr txBox="1"/>
          <p:nvPr/>
        </p:nvSpPr>
        <p:spPr>
          <a:xfrm>
            <a:off x="7570610" y="2340954"/>
            <a:ext cx="1431925" cy="452120"/>
          </a:xfrm>
          <a:prstGeom prst="rect">
            <a:avLst/>
          </a:prstGeom>
        </p:spPr>
        <p:txBody>
          <a:bodyPr vert="horz" wrap="square" lIns="0" tIns="12700" rIns="0" bIns="0" rtlCol="0">
            <a:spAutoFit/>
          </a:bodyPr>
          <a:lstStyle/>
          <a:p>
            <a:pPr marL="38100">
              <a:spcBef>
                <a:spcPts val="100"/>
              </a:spcBef>
            </a:pPr>
            <a:r>
              <a:rPr sz="2800" i="1" spc="-5" dirty="0">
                <a:solidFill>
                  <a:prstClr val="black"/>
                </a:solidFill>
                <a:latin typeface="Times New Roman"/>
                <a:cs typeface="Times New Roman"/>
              </a:rPr>
              <a:t>F</a:t>
            </a:r>
            <a:r>
              <a:rPr sz="2400" i="1" spc="-7" baseline="-24305" dirty="0">
                <a:solidFill>
                  <a:prstClr val="black"/>
                </a:solidFill>
                <a:latin typeface="Times New Roman"/>
                <a:cs typeface="Times New Roman"/>
              </a:rPr>
              <a:t>Net</a:t>
            </a:r>
            <a:r>
              <a:rPr sz="2400" i="1" spc="787" baseline="-24305" dirty="0">
                <a:solidFill>
                  <a:prstClr val="black"/>
                </a:solidFill>
                <a:latin typeface="Times New Roman"/>
                <a:cs typeface="Times New Roman"/>
              </a:rPr>
              <a:t> </a:t>
            </a:r>
            <a:r>
              <a:rPr sz="2800" spc="5" dirty="0">
                <a:solidFill>
                  <a:prstClr val="black"/>
                </a:solidFill>
                <a:latin typeface="Symbol"/>
                <a:cs typeface="Symbol"/>
              </a:rPr>
              <a:t></a:t>
            </a:r>
            <a:r>
              <a:rPr sz="2800" spc="-80" dirty="0">
                <a:solidFill>
                  <a:prstClr val="black"/>
                </a:solidFill>
                <a:latin typeface="Times New Roman"/>
                <a:cs typeface="Times New Roman"/>
              </a:rPr>
              <a:t> </a:t>
            </a:r>
            <a:r>
              <a:rPr sz="2800" i="1" spc="70" dirty="0">
                <a:solidFill>
                  <a:prstClr val="black"/>
                </a:solidFill>
                <a:latin typeface="Times New Roman"/>
                <a:cs typeface="Times New Roman"/>
              </a:rPr>
              <a:t>ma</a:t>
            </a:r>
            <a:endParaRPr sz="2800" dirty="0">
              <a:solidFill>
                <a:prstClr val="black"/>
              </a:solidFill>
              <a:latin typeface="Times New Roman"/>
              <a:cs typeface="Times New Roman"/>
            </a:endParaRPr>
          </a:p>
        </p:txBody>
      </p:sp>
      <p:grpSp>
        <p:nvGrpSpPr>
          <p:cNvPr id="19" name="object 19"/>
          <p:cNvGrpSpPr/>
          <p:nvPr/>
        </p:nvGrpSpPr>
        <p:grpSpPr>
          <a:xfrm>
            <a:off x="6911340" y="4114800"/>
            <a:ext cx="3583304" cy="2057400"/>
            <a:chOff x="5387340" y="4114800"/>
            <a:chExt cx="3583304" cy="2057400"/>
          </a:xfrm>
        </p:grpSpPr>
        <p:sp>
          <p:nvSpPr>
            <p:cNvPr id="20" name="object 20"/>
            <p:cNvSpPr/>
            <p:nvPr/>
          </p:nvSpPr>
          <p:spPr>
            <a:xfrm>
              <a:off x="5387340" y="4114800"/>
              <a:ext cx="3583304" cy="2057400"/>
            </a:xfrm>
            <a:custGeom>
              <a:avLst/>
              <a:gdLst/>
              <a:ahLst/>
              <a:cxnLst/>
              <a:rect l="l" t="t" r="r" b="b"/>
              <a:pathLst>
                <a:path w="3583304" h="2057400">
                  <a:moveTo>
                    <a:pt x="3582923" y="0"/>
                  </a:moveTo>
                  <a:lnTo>
                    <a:pt x="0" y="0"/>
                  </a:lnTo>
                  <a:lnTo>
                    <a:pt x="0" y="2057400"/>
                  </a:lnTo>
                  <a:lnTo>
                    <a:pt x="3582923" y="2057400"/>
                  </a:lnTo>
                  <a:lnTo>
                    <a:pt x="3582923" y="0"/>
                  </a:lnTo>
                  <a:close/>
                </a:path>
              </a:pathLst>
            </a:custGeom>
            <a:solidFill>
              <a:srgbClr val="FFFFFF"/>
            </a:solidFill>
          </p:spPr>
          <p:txBody>
            <a:bodyPr wrap="square" lIns="0" tIns="0" rIns="0" bIns="0" rtlCol="0"/>
            <a:lstStyle/>
            <a:p>
              <a:endParaRPr>
                <a:solidFill>
                  <a:prstClr val="black"/>
                </a:solidFill>
                <a:latin typeface="Calibri"/>
              </a:endParaRPr>
            </a:p>
          </p:txBody>
        </p:sp>
        <p:sp>
          <p:nvSpPr>
            <p:cNvPr id="21" name="object 21"/>
            <p:cNvSpPr/>
            <p:nvPr/>
          </p:nvSpPr>
          <p:spPr>
            <a:xfrm>
              <a:off x="6933503" y="5762854"/>
              <a:ext cx="859155" cy="0"/>
            </a:xfrm>
            <a:custGeom>
              <a:avLst/>
              <a:gdLst/>
              <a:ahLst/>
              <a:cxnLst/>
              <a:rect l="l" t="t" r="r" b="b"/>
              <a:pathLst>
                <a:path w="859154">
                  <a:moveTo>
                    <a:pt x="0" y="0"/>
                  </a:moveTo>
                  <a:lnTo>
                    <a:pt x="858929" y="0"/>
                  </a:lnTo>
                </a:path>
              </a:pathLst>
            </a:custGeom>
            <a:ln w="11840">
              <a:solidFill>
                <a:srgbClr val="000000"/>
              </a:solidFill>
            </a:ln>
          </p:spPr>
          <p:txBody>
            <a:bodyPr wrap="square" lIns="0" tIns="0" rIns="0" bIns="0" rtlCol="0"/>
            <a:lstStyle/>
            <a:p>
              <a:endParaRPr>
                <a:solidFill>
                  <a:prstClr val="black"/>
                </a:solidFill>
                <a:latin typeface="Calibri"/>
              </a:endParaRPr>
            </a:p>
          </p:txBody>
        </p:sp>
      </p:grpSp>
      <p:sp>
        <p:nvSpPr>
          <p:cNvPr id="22" name="object 22"/>
          <p:cNvSpPr txBox="1"/>
          <p:nvPr/>
        </p:nvSpPr>
        <p:spPr>
          <a:xfrm>
            <a:off x="7496952" y="5362812"/>
            <a:ext cx="1821814" cy="362585"/>
          </a:xfrm>
          <a:prstGeom prst="rect">
            <a:avLst/>
          </a:prstGeom>
        </p:spPr>
        <p:txBody>
          <a:bodyPr vert="horz" wrap="square" lIns="0" tIns="13970" rIns="0" bIns="0" rtlCol="0">
            <a:spAutoFit/>
          </a:bodyPr>
          <a:lstStyle/>
          <a:p>
            <a:pPr marL="12700">
              <a:spcBef>
                <a:spcPts val="110"/>
              </a:spcBef>
              <a:tabLst>
                <a:tab pos="972819" algn="l"/>
              </a:tabLst>
            </a:pPr>
            <a:r>
              <a:rPr sz="2200" i="1" spc="-185" dirty="0">
                <a:solidFill>
                  <a:prstClr val="black"/>
                </a:solidFill>
                <a:latin typeface="Times New Roman"/>
                <a:cs typeface="Times New Roman"/>
              </a:rPr>
              <a:t>m</a:t>
            </a:r>
            <a:r>
              <a:rPr sz="2200" i="1" spc="180" dirty="0">
                <a:solidFill>
                  <a:prstClr val="black"/>
                </a:solidFill>
                <a:latin typeface="Times New Roman"/>
                <a:cs typeface="Times New Roman"/>
              </a:rPr>
              <a:t> </a:t>
            </a:r>
            <a:r>
              <a:rPr sz="2200" i="1" spc="-130" dirty="0">
                <a:solidFill>
                  <a:prstClr val="black"/>
                </a:solidFill>
                <a:latin typeface="Times New Roman"/>
                <a:cs typeface="Times New Roman"/>
              </a:rPr>
              <a:t>g	</a:t>
            </a:r>
            <a:r>
              <a:rPr sz="2200" spc="-150" dirty="0">
                <a:solidFill>
                  <a:prstClr val="black"/>
                </a:solidFill>
                <a:latin typeface="Times New Roman"/>
                <a:cs typeface="Times New Roman"/>
              </a:rPr>
              <a:t>(11)(9.8)</a:t>
            </a:r>
            <a:endParaRPr sz="2200" dirty="0">
              <a:solidFill>
                <a:prstClr val="black"/>
              </a:solidFill>
              <a:latin typeface="Times New Roman"/>
              <a:cs typeface="Times New Roman"/>
            </a:endParaRPr>
          </a:p>
        </p:txBody>
      </p:sp>
      <p:sp>
        <p:nvSpPr>
          <p:cNvPr id="23" name="object 23"/>
          <p:cNvSpPr txBox="1"/>
          <p:nvPr/>
        </p:nvSpPr>
        <p:spPr>
          <a:xfrm>
            <a:off x="9343463" y="5539867"/>
            <a:ext cx="1144905" cy="362585"/>
          </a:xfrm>
          <a:prstGeom prst="rect">
            <a:avLst/>
          </a:prstGeom>
        </p:spPr>
        <p:txBody>
          <a:bodyPr vert="horz" wrap="square" lIns="0" tIns="13970" rIns="0" bIns="0" rtlCol="0">
            <a:spAutoFit/>
          </a:bodyPr>
          <a:lstStyle/>
          <a:p>
            <a:pPr marL="38100">
              <a:spcBef>
                <a:spcPts val="110"/>
              </a:spcBef>
            </a:pPr>
            <a:r>
              <a:rPr sz="2200" spc="-140" dirty="0">
                <a:solidFill>
                  <a:prstClr val="black"/>
                </a:solidFill>
                <a:latin typeface="Symbol"/>
                <a:cs typeface="Symbol"/>
              </a:rPr>
              <a:t></a:t>
            </a:r>
            <a:r>
              <a:rPr sz="2200" spc="-140" dirty="0">
                <a:solidFill>
                  <a:prstClr val="black"/>
                </a:solidFill>
                <a:latin typeface="Times New Roman"/>
                <a:cs typeface="Times New Roman"/>
              </a:rPr>
              <a:t> </a:t>
            </a:r>
            <a:r>
              <a:rPr sz="2200" spc="-100" dirty="0">
                <a:solidFill>
                  <a:prstClr val="black"/>
                </a:solidFill>
                <a:latin typeface="Times New Roman"/>
                <a:cs typeface="Times New Roman"/>
              </a:rPr>
              <a:t>7.</a:t>
            </a:r>
            <a:r>
              <a:rPr sz="2200" spc="-130" dirty="0">
                <a:solidFill>
                  <a:prstClr val="black"/>
                </a:solidFill>
                <a:latin typeface="Times New Roman"/>
                <a:cs typeface="Times New Roman"/>
              </a:rPr>
              <a:t>7</a:t>
            </a:r>
            <a:r>
              <a:rPr sz="2200" spc="-110" dirty="0">
                <a:solidFill>
                  <a:prstClr val="black"/>
                </a:solidFill>
                <a:latin typeface="Times New Roman"/>
                <a:cs typeface="Times New Roman"/>
              </a:rPr>
              <a:t> </a:t>
            </a:r>
            <a:r>
              <a:rPr sz="2200" i="1" spc="-185" dirty="0">
                <a:solidFill>
                  <a:prstClr val="black"/>
                </a:solidFill>
                <a:latin typeface="Times New Roman"/>
                <a:cs typeface="Times New Roman"/>
              </a:rPr>
              <a:t>m</a:t>
            </a:r>
            <a:r>
              <a:rPr sz="2200" i="1" spc="-265" dirty="0">
                <a:solidFill>
                  <a:prstClr val="black"/>
                </a:solidFill>
                <a:latin typeface="Times New Roman"/>
                <a:cs typeface="Times New Roman"/>
              </a:rPr>
              <a:t> </a:t>
            </a:r>
            <a:r>
              <a:rPr sz="2200" spc="-75" dirty="0">
                <a:solidFill>
                  <a:prstClr val="black"/>
                </a:solidFill>
                <a:latin typeface="Times New Roman"/>
                <a:cs typeface="Times New Roman"/>
              </a:rPr>
              <a:t>/</a:t>
            </a:r>
            <a:r>
              <a:rPr sz="2200" spc="-185" dirty="0">
                <a:solidFill>
                  <a:prstClr val="black"/>
                </a:solidFill>
                <a:latin typeface="Times New Roman"/>
                <a:cs typeface="Times New Roman"/>
              </a:rPr>
              <a:t> </a:t>
            </a:r>
            <a:r>
              <a:rPr sz="2200" i="1" spc="30" dirty="0">
                <a:solidFill>
                  <a:prstClr val="black"/>
                </a:solidFill>
                <a:latin typeface="Times New Roman"/>
                <a:cs typeface="Times New Roman"/>
              </a:rPr>
              <a:t>s</a:t>
            </a:r>
            <a:r>
              <a:rPr sz="1875" spc="-89" baseline="44444" dirty="0">
                <a:solidFill>
                  <a:prstClr val="black"/>
                </a:solidFill>
                <a:latin typeface="Times New Roman"/>
                <a:cs typeface="Times New Roman"/>
              </a:rPr>
              <a:t>2</a:t>
            </a:r>
            <a:endParaRPr sz="1875" baseline="44444" dirty="0">
              <a:solidFill>
                <a:prstClr val="black"/>
              </a:solidFill>
              <a:latin typeface="Times New Roman"/>
              <a:cs typeface="Times New Roman"/>
            </a:endParaRPr>
          </a:p>
        </p:txBody>
      </p:sp>
      <p:sp>
        <p:nvSpPr>
          <p:cNvPr id="24" name="object 24"/>
          <p:cNvSpPr txBox="1"/>
          <p:nvPr/>
        </p:nvSpPr>
        <p:spPr>
          <a:xfrm>
            <a:off x="7294502" y="5759192"/>
            <a:ext cx="1743710" cy="362585"/>
          </a:xfrm>
          <a:prstGeom prst="rect">
            <a:avLst/>
          </a:prstGeom>
        </p:spPr>
        <p:txBody>
          <a:bodyPr vert="horz" wrap="square" lIns="0" tIns="13970" rIns="0" bIns="0" rtlCol="0">
            <a:spAutoFit/>
          </a:bodyPr>
          <a:lstStyle/>
          <a:p>
            <a:pPr marL="50800">
              <a:spcBef>
                <a:spcPts val="110"/>
              </a:spcBef>
              <a:tabLst>
                <a:tab pos="1459230" algn="l"/>
              </a:tabLst>
            </a:pPr>
            <a:r>
              <a:rPr sz="2200" i="1" spc="-200" dirty="0">
                <a:solidFill>
                  <a:prstClr val="black"/>
                </a:solidFill>
                <a:latin typeface="Times New Roman"/>
                <a:cs typeface="Times New Roman"/>
              </a:rPr>
              <a:t>m</a:t>
            </a:r>
            <a:r>
              <a:rPr sz="1875" spc="-300" baseline="-24444" dirty="0">
                <a:solidFill>
                  <a:prstClr val="black"/>
                </a:solidFill>
                <a:latin typeface="Times New Roman"/>
                <a:cs typeface="Times New Roman"/>
              </a:rPr>
              <a:t>1</a:t>
            </a:r>
            <a:r>
              <a:rPr sz="1875" spc="172" baseline="-24444" dirty="0">
                <a:solidFill>
                  <a:prstClr val="black"/>
                </a:solidFill>
                <a:latin typeface="Times New Roman"/>
                <a:cs typeface="Times New Roman"/>
              </a:rPr>
              <a:t> </a:t>
            </a:r>
            <a:r>
              <a:rPr sz="2200" spc="-140" dirty="0">
                <a:solidFill>
                  <a:prstClr val="black"/>
                </a:solidFill>
                <a:latin typeface="Symbol"/>
                <a:cs typeface="Symbol"/>
              </a:rPr>
              <a:t></a:t>
            </a:r>
            <a:r>
              <a:rPr sz="2200" spc="-200" dirty="0">
                <a:solidFill>
                  <a:prstClr val="black"/>
                </a:solidFill>
                <a:latin typeface="Times New Roman"/>
                <a:cs typeface="Times New Roman"/>
              </a:rPr>
              <a:t> </a:t>
            </a:r>
            <a:r>
              <a:rPr sz="2200" i="1" spc="-135" dirty="0">
                <a:solidFill>
                  <a:prstClr val="black"/>
                </a:solidFill>
                <a:latin typeface="Times New Roman"/>
                <a:cs typeface="Times New Roman"/>
              </a:rPr>
              <a:t>m</a:t>
            </a:r>
            <a:r>
              <a:rPr sz="1875" spc="-202" baseline="-24444" dirty="0">
                <a:solidFill>
                  <a:prstClr val="black"/>
                </a:solidFill>
                <a:latin typeface="Times New Roman"/>
                <a:cs typeface="Times New Roman"/>
              </a:rPr>
              <a:t>2	</a:t>
            </a:r>
            <a:r>
              <a:rPr sz="2200" spc="-140" dirty="0">
                <a:solidFill>
                  <a:prstClr val="black"/>
                </a:solidFill>
                <a:latin typeface="Times New Roman"/>
                <a:cs typeface="Times New Roman"/>
              </a:rPr>
              <a:t>14</a:t>
            </a:r>
            <a:endParaRPr sz="2200" dirty="0">
              <a:solidFill>
                <a:prstClr val="black"/>
              </a:solidFill>
              <a:latin typeface="Times New Roman"/>
              <a:cs typeface="Times New Roman"/>
            </a:endParaRPr>
          </a:p>
        </p:txBody>
      </p:sp>
      <p:sp>
        <p:nvSpPr>
          <p:cNvPr id="25" name="object 25"/>
          <p:cNvSpPr txBox="1"/>
          <p:nvPr/>
        </p:nvSpPr>
        <p:spPr>
          <a:xfrm>
            <a:off x="6910480" y="5539867"/>
            <a:ext cx="1529715" cy="362585"/>
          </a:xfrm>
          <a:prstGeom prst="rect">
            <a:avLst/>
          </a:prstGeom>
        </p:spPr>
        <p:txBody>
          <a:bodyPr vert="horz" wrap="square" lIns="0" tIns="13970" rIns="0" bIns="0" rtlCol="0">
            <a:spAutoFit/>
          </a:bodyPr>
          <a:lstStyle/>
          <a:p>
            <a:pPr marL="38100">
              <a:spcBef>
                <a:spcPts val="110"/>
              </a:spcBef>
              <a:tabLst>
                <a:tab pos="775335" algn="l"/>
                <a:tab pos="1185545" algn="l"/>
              </a:tabLst>
            </a:pPr>
            <a:r>
              <a:rPr sz="2200" i="1" spc="-130" dirty="0">
                <a:solidFill>
                  <a:prstClr val="black"/>
                </a:solidFill>
                <a:latin typeface="Times New Roman"/>
                <a:cs typeface="Times New Roman"/>
              </a:rPr>
              <a:t>a</a:t>
            </a:r>
            <a:r>
              <a:rPr sz="2200" i="1" spc="-75" dirty="0">
                <a:solidFill>
                  <a:prstClr val="black"/>
                </a:solidFill>
                <a:latin typeface="Times New Roman"/>
                <a:cs typeface="Times New Roman"/>
              </a:rPr>
              <a:t> </a:t>
            </a:r>
            <a:r>
              <a:rPr sz="2200" spc="-140" dirty="0">
                <a:solidFill>
                  <a:prstClr val="black"/>
                </a:solidFill>
                <a:latin typeface="Symbol"/>
                <a:cs typeface="Symbol"/>
              </a:rPr>
              <a:t></a:t>
            </a:r>
            <a:r>
              <a:rPr sz="3300" u="sng" spc="-209" baseline="21464" dirty="0">
                <a:solidFill>
                  <a:prstClr val="black"/>
                </a:solidFill>
                <a:uFill>
                  <a:solidFill>
                    <a:srgbClr val="000000"/>
                  </a:solidFill>
                </a:uFill>
                <a:latin typeface="Times New Roman"/>
                <a:cs typeface="Times New Roman"/>
              </a:rPr>
              <a:t>	</a:t>
            </a:r>
            <a:r>
              <a:rPr sz="1875" u="sng" spc="-89" baseline="37777" dirty="0">
                <a:solidFill>
                  <a:prstClr val="black"/>
                </a:solidFill>
                <a:uFill>
                  <a:solidFill>
                    <a:srgbClr val="000000"/>
                  </a:solidFill>
                </a:uFill>
                <a:latin typeface="Times New Roman"/>
                <a:cs typeface="Times New Roman"/>
              </a:rPr>
              <a:t>2	</a:t>
            </a:r>
            <a:r>
              <a:rPr sz="2200" spc="-250" dirty="0">
                <a:solidFill>
                  <a:prstClr val="black"/>
                </a:solidFill>
                <a:latin typeface="Symbol"/>
                <a:cs typeface="Symbol"/>
              </a:rPr>
              <a:t></a:t>
            </a:r>
            <a:endParaRPr sz="2200" dirty="0">
              <a:solidFill>
                <a:prstClr val="black"/>
              </a:solidFill>
              <a:latin typeface="Symbol"/>
              <a:cs typeface="Symbol"/>
            </a:endParaRPr>
          </a:p>
        </p:txBody>
      </p:sp>
      <p:sp>
        <p:nvSpPr>
          <p:cNvPr id="26" name="object 26"/>
          <p:cNvSpPr txBox="1"/>
          <p:nvPr/>
        </p:nvSpPr>
        <p:spPr>
          <a:xfrm>
            <a:off x="6897779" y="4423801"/>
            <a:ext cx="1804670" cy="829843"/>
          </a:xfrm>
          <a:prstGeom prst="rect">
            <a:avLst/>
          </a:prstGeom>
        </p:spPr>
        <p:txBody>
          <a:bodyPr vert="horz" wrap="square" lIns="0" tIns="12065" rIns="0" bIns="0" rtlCol="0">
            <a:spAutoFit/>
          </a:bodyPr>
          <a:lstStyle/>
          <a:p>
            <a:pPr marL="50800" marR="43180">
              <a:lnSpc>
                <a:spcPct val="126800"/>
              </a:lnSpc>
              <a:spcBef>
                <a:spcPts val="95"/>
              </a:spcBef>
            </a:pPr>
            <a:r>
              <a:rPr sz="2200" i="1" spc="-210" dirty="0">
                <a:solidFill>
                  <a:prstClr val="black"/>
                </a:solidFill>
                <a:latin typeface="Times New Roman"/>
                <a:cs typeface="Times New Roman"/>
              </a:rPr>
              <a:t>m</a:t>
            </a:r>
            <a:r>
              <a:rPr sz="1875" spc="-89" baseline="-24444" dirty="0">
                <a:solidFill>
                  <a:prstClr val="black"/>
                </a:solidFill>
                <a:latin typeface="Times New Roman"/>
                <a:cs typeface="Times New Roman"/>
              </a:rPr>
              <a:t>2</a:t>
            </a:r>
            <a:r>
              <a:rPr sz="1875" spc="-195" baseline="-24444" dirty="0">
                <a:solidFill>
                  <a:prstClr val="black"/>
                </a:solidFill>
                <a:latin typeface="Times New Roman"/>
                <a:cs typeface="Times New Roman"/>
              </a:rPr>
              <a:t> </a:t>
            </a:r>
            <a:r>
              <a:rPr sz="2200" i="1" spc="-130" dirty="0">
                <a:solidFill>
                  <a:prstClr val="black"/>
                </a:solidFill>
                <a:latin typeface="Times New Roman"/>
                <a:cs typeface="Times New Roman"/>
              </a:rPr>
              <a:t>g</a:t>
            </a:r>
            <a:r>
              <a:rPr sz="2200" i="1" spc="20" dirty="0">
                <a:solidFill>
                  <a:prstClr val="black"/>
                </a:solidFill>
                <a:latin typeface="Times New Roman"/>
                <a:cs typeface="Times New Roman"/>
              </a:rPr>
              <a:t> </a:t>
            </a:r>
            <a:r>
              <a:rPr sz="2200" spc="-140" dirty="0">
                <a:solidFill>
                  <a:prstClr val="black"/>
                </a:solidFill>
                <a:latin typeface="Symbol"/>
                <a:cs typeface="Symbol"/>
              </a:rPr>
              <a:t></a:t>
            </a:r>
            <a:r>
              <a:rPr sz="2200" spc="-110" dirty="0">
                <a:solidFill>
                  <a:prstClr val="black"/>
                </a:solidFill>
                <a:latin typeface="Times New Roman"/>
                <a:cs typeface="Times New Roman"/>
              </a:rPr>
              <a:t> </a:t>
            </a:r>
            <a:r>
              <a:rPr sz="2200" i="1" spc="-204" dirty="0">
                <a:solidFill>
                  <a:prstClr val="black"/>
                </a:solidFill>
                <a:latin typeface="Times New Roman"/>
                <a:cs typeface="Times New Roman"/>
              </a:rPr>
              <a:t>m</a:t>
            </a:r>
            <a:r>
              <a:rPr sz="1875" spc="44" baseline="-24444" dirty="0">
                <a:solidFill>
                  <a:prstClr val="black"/>
                </a:solidFill>
                <a:latin typeface="Times New Roman"/>
                <a:cs typeface="Times New Roman"/>
              </a:rPr>
              <a:t>2</a:t>
            </a:r>
            <a:r>
              <a:rPr sz="2200" i="1" spc="-130" dirty="0">
                <a:solidFill>
                  <a:prstClr val="black"/>
                </a:solidFill>
                <a:latin typeface="Times New Roman"/>
                <a:cs typeface="Times New Roman"/>
              </a:rPr>
              <a:t>a</a:t>
            </a:r>
            <a:r>
              <a:rPr sz="2200" i="1" spc="-195" dirty="0">
                <a:solidFill>
                  <a:prstClr val="black"/>
                </a:solidFill>
                <a:latin typeface="Times New Roman"/>
                <a:cs typeface="Times New Roman"/>
              </a:rPr>
              <a:t> </a:t>
            </a:r>
            <a:r>
              <a:rPr sz="2200" spc="-140" dirty="0">
                <a:solidFill>
                  <a:prstClr val="black"/>
                </a:solidFill>
                <a:latin typeface="Symbol"/>
                <a:cs typeface="Symbol"/>
              </a:rPr>
              <a:t></a:t>
            </a:r>
            <a:r>
              <a:rPr sz="2200" spc="-200" dirty="0">
                <a:solidFill>
                  <a:prstClr val="black"/>
                </a:solidFill>
                <a:latin typeface="Times New Roman"/>
                <a:cs typeface="Times New Roman"/>
              </a:rPr>
              <a:t> </a:t>
            </a:r>
            <a:r>
              <a:rPr sz="2200" i="1" spc="-335" dirty="0">
                <a:solidFill>
                  <a:prstClr val="black"/>
                </a:solidFill>
                <a:latin typeface="Times New Roman"/>
                <a:cs typeface="Times New Roman"/>
              </a:rPr>
              <a:t>m</a:t>
            </a:r>
            <a:r>
              <a:rPr sz="1875" spc="-82" baseline="-24444" dirty="0">
                <a:solidFill>
                  <a:prstClr val="black"/>
                </a:solidFill>
                <a:latin typeface="Times New Roman"/>
                <a:cs typeface="Times New Roman"/>
              </a:rPr>
              <a:t>1</a:t>
            </a:r>
            <a:r>
              <a:rPr sz="2200" i="1" spc="-85" dirty="0">
                <a:solidFill>
                  <a:prstClr val="black"/>
                </a:solidFill>
                <a:latin typeface="Times New Roman"/>
                <a:cs typeface="Times New Roman"/>
              </a:rPr>
              <a:t>a  </a:t>
            </a:r>
            <a:r>
              <a:rPr sz="2200" i="1" spc="-210" dirty="0">
                <a:solidFill>
                  <a:prstClr val="black"/>
                </a:solidFill>
                <a:latin typeface="Times New Roman"/>
                <a:cs typeface="Times New Roman"/>
              </a:rPr>
              <a:t>m</a:t>
            </a:r>
            <a:r>
              <a:rPr sz="1875" spc="-89" baseline="-24444" dirty="0">
                <a:solidFill>
                  <a:prstClr val="black"/>
                </a:solidFill>
                <a:latin typeface="Times New Roman"/>
                <a:cs typeface="Times New Roman"/>
              </a:rPr>
              <a:t>2</a:t>
            </a:r>
            <a:r>
              <a:rPr sz="1875" spc="-195" baseline="-24444" dirty="0">
                <a:solidFill>
                  <a:prstClr val="black"/>
                </a:solidFill>
                <a:latin typeface="Times New Roman"/>
                <a:cs typeface="Times New Roman"/>
              </a:rPr>
              <a:t> </a:t>
            </a:r>
            <a:r>
              <a:rPr sz="2200" i="1" spc="-130" dirty="0">
                <a:solidFill>
                  <a:prstClr val="black"/>
                </a:solidFill>
                <a:latin typeface="Times New Roman"/>
                <a:cs typeface="Times New Roman"/>
              </a:rPr>
              <a:t>g</a:t>
            </a:r>
            <a:r>
              <a:rPr sz="2200" i="1" spc="20" dirty="0">
                <a:solidFill>
                  <a:prstClr val="black"/>
                </a:solidFill>
                <a:latin typeface="Times New Roman"/>
                <a:cs typeface="Times New Roman"/>
              </a:rPr>
              <a:t> </a:t>
            </a:r>
            <a:r>
              <a:rPr sz="2200" spc="-140" dirty="0">
                <a:solidFill>
                  <a:prstClr val="black"/>
                </a:solidFill>
                <a:latin typeface="Symbol"/>
                <a:cs typeface="Symbol"/>
              </a:rPr>
              <a:t></a:t>
            </a:r>
            <a:r>
              <a:rPr sz="2200" spc="-110" dirty="0">
                <a:solidFill>
                  <a:prstClr val="black"/>
                </a:solidFill>
                <a:latin typeface="Times New Roman"/>
                <a:cs typeface="Times New Roman"/>
              </a:rPr>
              <a:t> </a:t>
            </a:r>
            <a:r>
              <a:rPr sz="2200" i="1" spc="-80" dirty="0">
                <a:solidFill>
                  <a:prstClr val="black"/>
                </a:solidFill>
                <a:latin typeface="Times New Roman"/>
                <a:cs typeface="Times New Roman"/>
              </a:rPr>
              <a:t>a</a:t>
            </a:r>
            <a:r>
              <a:rPr sz="2200" spc="-40" dirty="0">
                <a:solidFill>
                  <a:prstClr val="black"/>
                </a:solidFill>
                <a:latin typeface="Times New Roman"/>
                <a:cs typeface="Times New Roman"/>
              </a:rPr>
              <a:t>(</a:t>
            </a:r>
            <a:r>
              <a:rPr sz="2200" i="1" spc="-204" dirty="0">
                <a:solidFill>
                  <a:prstClr val="black"/>
                </a:solidFill>
                <a:latin typeface="Times New Roman"/>
                <a:cs typeface="Times New Roman"/>
              </a:rPr>
              <a:t>m</a:t>
            </a:r>
            <a:r>
              <a:rPr sz="1875" spc="-89" baseline="-24444" dirty="0">
                <a:solidFill>
                  <a:prstClr val="black"/>
                </a:solidFill>
                <a:latin typeface="Times New Roman"/>
                <a:cs typeface="Times New Roman"/>
              </a:rPr>
              <a:t>2</a:t>
            </a:r>
            <a:r>
              <a:rPr sz="1875" baseline="-24444" dirty="0">
                <a:solidFill>
                  <a:prstClr val="black"/>
                </a:solidFill>
                <a:latin typeface="Times New Roman"/>
                <a:cs typeface="Times New Roman"/>
              </a:rPr>
              <a:t> </a:t>
            </a:r>
            <a:r>
              <a:rPr sz="1875" spc="-165" baseline="-24444" dirty="0">
                <a:solidFill>
                  <a:prstClr val="black"/>
                </a:solidFill>
                <a:latin typeface="Times New Roman"/>
                <a:cs typeface="Times New Roman"/>
              </a:rPr>
              <a:t> </a:t>
            </a:r>
            <a:r>
              <a:rPr sz="2200" spc="-140" dirty="0">
                <a:solidFill>
                  <a:prstClr val="black"/>
                </a:solidFill>
                <a:latin typeface="Symbol"/>
                <a:cs typeface="Symbol"/>
              </a:rPr>
              <a:t></a:t>
            </a:r>
            <a:r>
              <a:rPr sz="2200" spc="-200" dirty="0">
                <a:solidFill>
                  <a:prstClr val="black"/>
                </a:solidFill>
                <a:latin typeface="Times New Roman"/>
                <a:cs typeface="Times New Roman"/>
              </a:rPr>
              <a:t> </a:t>
            </a:r>
            <a:r>
              <a:rPr sz="2200" i="1" spc="-330" dirty="0">
                <a:solidFill>
                  <a:prstClr val="black"/>
                </a:solidFill>
                <a:latin typeface="Times New Roman"/>
                <a:cs typeface="Times New Roman"/>
              </a:rPr>
              <a:t>m</a:t>
            </a:r>
            <a:r>
              <a:rPr sz="1875" spc="-89" baseline="-24444" dirty="0">
                <a:solidFill>
                  <a:prstClr val="black"/>
                </a:solidFill>
                <a:latin typeface="Times New Roman"/>
                <a:cs typeface="Times New Roman"/>
              </a:rPr>
              <a:t>1</a:t>
            </a:r>
            <a:r>
              <a:rPr sz="1875" spc="-284" baseline="-24444" dirty="0">
                <a:solidFill>
                  <a:prstClr val="black"/>
                </a:solidFill>
                <a:latin typeface="Times New Roman"/>
                <a:cs typeface="Times New Roman"/>
              </a:rPr>
              <a:t> </a:t>
            </a:r>
            <a:r>
              <a:rPr sz="2200" spc="-85" dirty="0">
                <a:solidFill>
                  <a:prstClr val="black"/>
                </a:solidFill>
                <a:latin typeface="Times New Roman"/>
                <a:cs typeface="Times New Roman"/>
              </a:rPr>
              <a:t>)</a:t>
            </a:r>
            <a:endParaRPr sz="2200" dirty="0">
              <a:solidFill>
                <a:prstClr val="black"/>
              </a:solidFill>
              <a:latin typeface="Times New Roman"/>
              <a:cs typeface="Times New Roman"/>
            </a:endParaRPr>
          </a:p>
        </p:txBody>
      </p:sp>
      <p:sp>
        <p:nvSpPr>
          <p:cNvPr id="27" name="object 27"/>
          <p:cNvSpPr txBox="1"/>
          <p:nvPr/>
        </p:nvSpPr>
        <p:spPr>
          <a:xfrm>
            <a:off x="6162676" y="3827145"/>
            <a:ext cx="2458085" cy="622300"/>
          </a:xfrm>
          <a:prstGeom prst="rect">
            <a:avLst/>
          </a:prstGeom>
        </p:spPr>
        <p:txBody>
          <a:bodyPr vert="horz" wrap="square" lIns="0" tIns="12700" rIns="0" bIns="0" rtlCol="0">
            <a:spAutoFit/>
          </a:bodyPr>
          <a:lstStyle/>
          <a:p>
            <a:pPr marL="25400">
              <a:lnSpc>
                <a:spcPts val="2110"/>
              </a:lnSpc>
              <a:spcBef>
                <a:spcPts val="100"/>
              </a:spcBef>
            </a:pPr>
            <a:r>
              <a:rPr spc="35" dirty="0">
                <a:solidFill>
                  <a:prstClr val="black"/>
                </a:solidFill>
                <a:latin typeface="Cambria"/>
                <a:cs typeface="Cambria"/>
              </a:rPr>
              <a:t>T</a:t>
            </a:r>
            <a:endParaRPr dirty="0">
              <a:solidFill>
                <a:prstClr val="black"/>
              </a:solidFill>
              <a:latin typeface="Cambria"/>
              <a:cs typeface="Cambria"/>
            </a:endParaRPr>
          </a:p>
          <a:p>
            <a:pPr marL="785495">
              <a:lnSpc>
                <a:spcPts val="2590"/>
              </a:lnSpc>
            </a:pPr>
            <a:r>
              <a:rPr sz="2200" i="1" spc="-210" dirty="0">
                <a:solidFill>
                  <a:prstClr val="black"/>
                </a:solidFill>
                <a:latin typeface="Times New Roman"/>
                <a:cs typeface="Times New Roman"/>
              </a:rPr>
              <a:t>m</a:t>
            </a:r>
            <a:r>
              <a:rPr sz="1875" spc="-89" baseline="-24444" dirty="0">
                <a:solidFill>
                  <a:prstClr val="black"/>
                </a:solidFill>
                <a:latin typeface="Times New Roman"/>
                <a:cs typeface="Times New Roman"/>
              </a:rPr>
              <a:t>2</a:t>
            </a:r>
            <a:r>
              <a:rPr sz="1875" spc="-195" baseline="-24444" dirty="0">
                <a:solidFill>
                  <a:prstClr val="black"/>
                </a:solidFill>
                <a:latin typeface="Times New Roman"/>
                <a:cs typeface="Times New Roman"/>
              </a:rPr>
              <a:t> </a:t>
            </a:r>
            <a:r>
              <a:rPr sz="2200" i="1" spc="-130" dirty="0">
                <a:solidFill>
                  <a:prstClr val="black"/>
                </a:solidFill>
                <a:latin typeface="Times New Roman"/>
                <a:cs typeface="Times New Roman"/>
              </a:rPr>
              <a:t>g</a:t>
            </a:r>
            <a:r>
              <a:rPr sz="2200" i="1" spc="-105" dirty="0">
                <a:solidFill>
                  <a:prstClr val="black"/>
                </a:solidFill>
                <a:latin typeface="Times New Roman"/>
                <a:cs typeface="Times New Roman"/>
              </a:rPr>
              <a:t> </a:t>
            </a:r>
            <a:r>
              <a:rPr sz="2200" spc="-140" dirty="0">
                <a:solidFill>
                  <a:prstClr val="black"/>
                </a:solidFill>
                <a:latin typeface="Symbol"/>
                <a:cs typeface="Symbol"/>
              </a:rPr>
              <a:t></a:t>
            </a:r>
            <a:r>
              <a:rPr sz="2200" spc="-229" dirty="0">
                <a:solidFill>
                  <a:prstClr val="black"/>
                </a:solidFill>
                <a:latin typeface="Times New Roman"/>
                <a:cs typeface="Times New Roman"/>
              </a:rPr>
              <a:t> </a:t>
            </a:r>
            <a:r>
              <a:rPr sz="2200" i="1" spc="-335" dirty="0">
                <a:solidFill>
                  <a:prstClr val="black"/>
                </a:solidFill>
                <a:latin typeface="Times New Roman"/>
                <a:cs typeface="Times New Roman"/>
              </a:rPr>
              <a:t>m</a:t>
            </a:r>
            <a:r>
              <a:rPr sz="1875" spc="-82" baseline="-24444" dirty="0">
                <a:solidFill>
                  <a:prstClr val="black"/>
                </a:solidFill>
                <a:latin typeface="Times New Roman"/>
                <a:cs typeface="Times New Roman"/>
              </a:rPr>
              <a:t>1</a:t>
            </a:r>
            <a:r>
              <a:rPr sz="2200" i="1" spc="-130" dirty="0">
                <a:solidFill>
                  <a:prstClr val="black"/>
                </a:solidFill>
                <a:latin typeface="Times New Roman"/>
                <a:cs typeface="Times New Roman"/>
              </a:rPr>
              <a:t>a</a:t>
            </a:r>
            <a:r>
              <a:rPr sz="2200" i="1" spc="-75" dirty="0">
                <a:solidFill>
                  <a:prstClr val="black"/>
                </a:solidFill>
                <a:latin typeface="Times New Roman"/>
                <a:cs typeface="Times New Roman"/>
              </a:rPr>
              <a:t> </a:t>
            </a:r>
            <a:r>
              <a:rPr sz="2200" spc="-140" dirty="0">
                <a:solidFill>
                  <a:prstClr val="black"/>
                </a:solidFill>
                <a:latin typeface="Symbol"/>
                <a:cs typeface="Symbol"/>
              </a:rPr>
              <a:t></a:t>
            </a:r>
            <a:r>
              <a:rPr sz="2200" spc="-110" dirty="0">
                <a:solidFill>
                  <a:prstClr val="black"/>
                </a:solidFill>
                <a:latin typeface="Times New Roman"/>
                <a:cs typeface="Times New Roman"/>
              </a:rPr>
              <a:t> </a:t>
            </a:r>
            <a:r>
              <a:rPr sz="2200" i="1" spc="-210" dirty="0">
                <a:solidFill>
                  <a:prstClr val="black"/>
                </a:solidFill>
                <a:latin typeface="Times New Roman"/>
                <a:cs typeface="Times New Roman"/>
              </a:rPr>
              <a:t>m</a:t>
            </a:r>
            <a:r>
              <a:rPr sz="1875" spc="44" baseline="-24444" dirty="0">
                <a:solidFill>
                  <a:prstClr val="black"/>
                </a:solidFill>
                <a:latin typeface="Times New Roman"/>
                <a:cs typeface="Times New Roman"/>
              </a:rPr>
              <a:t>2</a:t>
            </a:r>
            <a:r>
              <a:rPr sz="2200" i="1" spc="-130" dirty="0">
                <a:solidFill>
                  <a:prstClr val="black"/>
                </a:solidFill>
                <a:latin typeface="Times New Roman"/>
                <a:cs typeface="Times New Roman"/>
              </a:rPr>
              <a:t>a</a:t>
            </a:r>
            <a:endParaRPr sz="2200" dirty="0">
              <a:solidFill>
                <a:prstClr val="black"/>
              </a:solidFill>
              <a:latin typeface="Times New Roman"/>
              <a:cs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barn(inVertical)">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inVertical)">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circle(in)">
                                      <p:cBhvr>
                                        <p:cTn id="41" dur="20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barn(inVertical)">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2" grpId="0"/>
      <p:bldP spid="23" grpId="0"/>
      <p:bldP spid="24" grpId="0"/>
      <p:bldP spid="25" grpId="0"/>
      <p:bldP spid="26" grpId="0"/>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79491" y="644639"/>
            <a:ext cx="2113026" cy="616470"/>
          </a:xfrm>
          <a:prstGeom prst="rect">
            <a:avLst/>
          </a:prstGeom>
        </p:spPr>
      </p:pic>
      <p:sp>
        <p:nvSpPr>
          <p:cNvPr id="3" name="object 3"/>
          <p:cNvSpPr txBox="1">
            <a:spLocks noGrp="1"/>
          </p:cNvSpPr>
          <p:nvPr>
            <p:ph type="title"/>
          </p:nvPr>
        </p:nvSpPr>
        <p:spPr>
          <a:xfrm>
            <a:off x="2507885" y="1387200"/>
            <a:ext cx="2141855" cy="1649095"/>
          </a:xfrm>
          <a:prstGeom prst="rect">
            <a:avLst/>
          </a:prstGeom>
        </p:spPr>
        <p:txBody>
          <a:bodyPr vert="horz" wrap="square" lIns="0" tIns="128270" rIns="0" bIns="0" rtlCol="0">
            <a:spAutoFit/>
          </a:bodyPr>
          <a:lstStyle/>
          <a:p>
            <a:pPr marL="71120">
              <a:spcBef>
                <a:spcPts val="1010"/>
              </a:spcBef>
            </a:pPr>
            <a:r>
              <a:rPr sz="2800" i="1" spc="-5" dirty="0">
                <a:solidFill>
                  <a:srgbClr val="000000"/>
                </a:solidFill>
              </a:rPr>
              <a:t>F</a:t>
            </a:r>
            <a:r>
              <a:rPr sz="2400" i="1" spc="-7" baseline="-24305" dirty="0">
                <a:solidFill>
                  <a:srgbClr val="000000"/>
                </a:solidFill>
              </a:rPr>
              <a:t>Net</a:t>
            </a:r>
            <a:r>
              <a:rPr sz="2400" i="1" spc="225" baseline="-24305" dirty="0">
                <a:solidFill>
                  <a:srgbClr val="000000"/>
                </a:solidFill>
              </a:rPr>
              <a:t> </a:t>
            </a:r>
            <a:r>
              <a:rPr sz="2800" spc="5" dirty="0">
                <a:solidFill>
                  <a:srgbClr val="000000"/>
                </a:solidFill>
                <a:latin typeface="Symbol"/>
                <a:cs typeface="Symbol"/>
              </a:rPr>
              <a:t></a:t>
            </a:r>
            <a:r>
              <a:rPr sz="2800" spc="-80" dirty="0">
                <a:solidFill>
                  <a:srgbClr val="000000"/>
                </a:solidFill>
              </a:rPr>
              <a:t> </a:t>
            </a:r>
            <a:r>
              <a:rPr sz="2800" i="1" spc="70" dirty="0">
                <a:solidFill>
                  <a:srgbClr val="000000"/>
                </a:solidFill>
              </a:rPr>
              <a:t>ma</a:t>
            </a:r>
            <a:endParaRPr sz="2800" dirty="0"/>
          </a:p>
          <a:p>
            <a:pPr marL="38100" marR="30480" indent="21590">
              <a:lnSpc>
                <a:spcPct val="126400"/>
              </a:lnSpc>
              <a:spcBef>
                <a:spcPts val="20"/>
              </a:spcBef>
            </a:pPr>
            <a:r>
              <a:rPr sz="2800" i="1" spc="-15" dirty="0">
                <a:solidFill>
                  <a:srgbClr val="000000"/>
                </a:solidFill>
              </a:rPr>
              <a:t>m</a:t>
            </a:r>
            <a:r>
              <a:rPr sz="2400" spc="30" baseline="-24305" dirty="0">
                <a:solidFill>
                  <a:srgbClr val="000000"/>
                </a:solidFill>
              </a:rPr>
              <a:t>2</a:t>
            </a:r>
            <a:r>
              <a:rPr sz="2400" spc="-209" baseline="-24305" dirty="0">
                <a:solidFill>
                  <a:srgbClr val="000000"/>
                </a:solidFill>
              </a:rPr>
              <a:t> </a:t>
            </a:r>
            <a:r>
              <a:rPr sz="2800" i="1" spc="5" dirty="0">
                <a:solidFill>
                  <a:srgbClr val="000000"/>
                </a:solidFill>
              </a:rPr>
              <a:t>g</a:t>
            </a:r>
            <a:r>
              <a:rPr sz="2800" i="1" spc="-50" dirty="0">
                <a:solidFill>
                  <a:srgbClr val="000000"/>
                </a:solidFill>
              </a:rPr>
              <a:t> </a:t>
            </a:r>
            <a:r>
              <a:rPr sz="2800" spc="5" dirty="0">
                <a:solidFill>
                  <a:srgbClr val="000000"/>
                </a:solidFill>
                <a:latin typeface="Symbol"/>
                <a:cs typeface="Symbol"/>
              </a:rPr>
              <a:t></a:t>
            </a:r>
            <a:r>
              <a:rPr sz="2800" spc="-409" dirty="0">
                <a:solidFill>
                  <a:srgbClr val="000000"/>
                </a:solidFill>
              </a:rPr>
              <a:t> </a:t>
            </a:r>
            <a:r>
              <a:rPr sz="2800" i="1" spc="5" dirty="0">
                <a:solidFill>
                  <a:srgbClr val="000000"/>
                </a:solidFill>
              </a:rPr>
              <a:t>T</a:t>
            </a:r>
            <a:r>
              <a:rPr sz="2800" i="1" spc="270" dirty="0">
                <a:solidFill>
                  <a:srgbClr val="000000"/>
                </a:solidFill>
              </a:rPr>
              <a:t> </a:t>
            </a:r>
            <a:r>
              <a:rPr sz="2800" spc="5" dirty="0">
                <a:solidFill>
                  <a:srgbClr val="000000"/>
                </a:solidFill>
                <a:latin typeface="Symbol"/>
                <a:cs typeface="Symbol"/>
              </a:rPr>
              <a:t></a:t>
            </a:r>
            <a:r>
              <a:rPr sz="2800" spc="-55" dirty="0">
                <a:solidFill>
                  <a:srgbClr val="000000"/>
                </a:solidFill>
              </a:rPr>
              <a:t> </a:t>
            </a:r>
            <a:r>
              <a:rPr sz="2800" i="1" spc="-20" dirty="0">
                <a:solidFill>
                  <a:srgbClr val="000000"/>
                </a:solidFill>
              </a:rPr>
              <a:t>m</a:t>
            </a:r>
            <a:r>
              <a:rPr sz="2400" spc="232" baseline="-24305" dirty="0">
                <a:solidFill>
                  <a:srgbClr val="000000"/>
                </a:solidFill>
              </a:rPr>
              <a:t>2</a:t>
            </a:r>
            <a:r>
              <a:rPr sz="2800" i="1" dirty="0">
                <a:solidFill>
                  <a:srgbClr val="000000"/>
                </a:solidFill>
              </a:rPr>
              <a:t>a  </a:t>
            </a:r>
            <a:r>
              <a:rPr sz="2800" i="1" spc="5" dirty="0">
                <a:solidFill>
                  <a:srgbClr val="000000"/>
                </a:solidFill>
              </a:rPr>
              <a:t>T</a:t>
            </a:r>
            <a:r>
              <a:rPr sz="2800" i="1" spc="260" dirty="0">
                <a:solidFill>
                  <a:srgbClr val="000000"/>
                </a:solidFill>
              </a:rPr>
              <a:t> </a:t>
            </a:r>
            <a:r>
              <a:rPr sz="2800" spc="5" dirty="0">
                <a:solidFill>
                  <a:srgbClr val="000000"/>
                </a:solidFill>
                <a:latin typeface="Symbol"/>
                <a:cs typeface="Symbol"/>
              </a:rPr>
              <a:t></a:t>
            </a:r>
            <a:r>
              <a:rPr sz="2800" spc="-65" dirty="0">
                <a:solidFill>
                  <a:srgbClr val="000000"/>
                </a:solidFill>
              </a:rPr>
              <a:t> </a:t>
            </a:r>
            <a:r>
              <a:rPr sz="2800" i="1" spc="-55" dirty="0">
                <a:solidFill>
                  <a:srgbClr val="000000"/>
                </a:solidFill>
              </a:rPr>
              <a:t>m</a:t>
            </a:r>
            <a:r>
              <a:rPr sz="2400" spc="-82" baseline="-24305" dirty="0">
                <a:solidFill>
                  <a:srgbClr val="000000"/>
                </a:solidFill>
              </a:rPr>
              <a:t>1</a:t>
            </a:r>
            <a:r>
              <a:rPr sz="2800" i="1" spc="-55" dirty="0">
                <a:solidFill>
                  <a:srgbClr val="000000"/>
                </a:solidFill>
              </a:rPr>
              <a:t>a</a:t>
            </a:r>
            <a:endParaRPr sz="2800" dirty="0"/>
          </a:p>
        </p:txBody>
      </p:sp>
      <p:sp>
        <p:nvSpPr>
          <p:cNvPr id="4" name="object 4"/>
          <p:cNvSpPr txBox="1"/>
          <p:nvPr/>
        </p:nvSpPr>
        <p:spPr>
          <a:xfrm>
            <a:off x="5800708" y="1549890"/>
            <a:ext cx="3820795" cy="574675"/>
          </a:xfrm>
          <a:prstGeom prst="rect">
            <a:avLst/>
          </a:prstGeom>
        </p:spPr>
        <p:txBody>
          <a:bodyPr vert="horz" wrap="square" lIns="0" tIns="12700" rIns="0" bIns="0" rtlCol="0">
            <a:spAutoFit/>
          </a:bodyPr>
          <a:lstStyle/>
          <a:p>
            <a:pPr marL="12700">
              <a:spcBef>
                <a:spcPts val="100"/>
              </a:spcBef>
            </a:pPr>
            <a:r>
              <a:rPr sz="3600" i="1" spc="105" dirty="0">
                <a:solidFill>
                  <a:prstClr val="black"/>
                </a:solidFill>
                <a:latin typeface="Times New Roman"/>
                <a:cs typeface="Times New Roman"/>
              </a:rPr>
              <a:t>T</a:t>
            </a:r>
            <a:r>
              <a:rPr sz="3600" i="1" spc="260" dirty="0">
                <a:solidFill>
                  <a:prstClr val="black"/>
                </a:solidFill>
                <a:latin typeface="Times New Roman"/>
                <a:cs typeface="Times New Roman"/>
              </a:rPr>
              <a:t> </a:t>
            </a:r>
            <a:r>
              <a:rPr sz="3600" spc="100" dirty="0">
                <a:solidFill>
                  <a:prstClr val="black"/>
                </a:solidFill>
                <a:latin typeface="Symbol"/>
                <a:cs typeface="Symbol"/>
              </a:rPr>
              <a:t></a:t>
            </a:r>
            <a:r>
              <a:rPr sz="3600" spc="-229" dirty="0">
                <a:solidFill>
                  <a:prstClr val="black"/>
                </a:solidFill>
                <a:latin typeface="Times New Roman"/>
                <a:cs typeface="Times New Roman"/>
              </a:rPr>
              <a:t> </a:t>
            </a:r>
            <a:r>
              <a:rPr sz="3600" spc="-25" dirty="0">
                <a:solidFill>
                  <a:prstClr val="black"/>
                </a:solidFill>
                <a:latin typeface="Times New Roman"/>
                <a:cs typeface="Times New Roman"/>
              </a:rPr>
              <a:t>(</a:t>
            </a:r>
            <a:r>
              <a:rPr sz="3600" spc="-114" dirty="0">
                <a:solidFill>
                  <a:prstClr val="black"/>
                </a:solidFill>
                <a:latin typeface="Times New Roman"/>
                <a:cs typeface="Times New Roman"/>
              </a:rPr>
              <a:t>3</a:t>
            </a:r>
            <a:r>
              <a:rPr sz="3600" dirty="0">
                <a:solidFill>
                  <a:prstClr val="black"/>
                </a:solidFill>
                <a:latin typeface="Times New Roman"/>
                <a:cs typeface="Times New Roman"/>
              </a:rPr>
              <a:t>)</a:t>
            </a:r>
            <a:r>
              <a:rPr sz="3600" spc="15" dirty="0">
                <a:solidFill>
                  <a:prstClr val="black"/>
                </a:solidFill>
                <a:latin typeface="Times New Roman"/>
                <a:cs typeface="Times New Roman"/>
              </a:rPr>
              <a:t>(</a:t>
            </a:r>
            <a:r>
              <a:rPr sz="3600" dirty="0">
                <a:solidFill>
                  <a:prstClr val="black"/>
                </a:solidFill>
                <a:latin typeface="Times New Roman"/>
                <a:cs typeface="Times New Roman"/>
              </a:rPr>
              <a:t>7</a:t>
            </a:r>
            <a:r>
              <a:rPr sz="3600" spc="-5" dirty="0">
                <a:solidFill>
                  <a:prstClr val="black"/>
                </a:solidFill>
                <a:latin typeface="Times New Roman"/>
                <a:cs typeface="Times New Roman"/>
              </a:rPr>
              <a:t>.</a:t>
            </a:r>
            <a:r>
              <a:rPr sz="3600" spc="55" dirty="0">
                <a:solidFill>
                  <a:prstClr val="black"/>
                </a:solidFill>
                <a:latin typeface="Times New Roman"/>
                <a:cs typeface="Times New Roman"/>
              </a:rPr>
              <a:t>7</a:t>
            </a:r>
            <a:r>
              <a:rPr sz="3600" spc="60" dirty="0">
                <a:solidFill>
                  <a:prstClr val="black"/>
                </a:solidFill>
                <a:latin typeface="Times New Roman"/>
                <a:cs typeface="Times New Roman"/>
              </a:rPr>
              <a:t>)</a:t>
            </a:r>
            <a:r>
              <a:rPr sz="3600" spc="-135" dirty="0">
                <a:solidFill>
                  <a:prstClr val="black"/>
                </a:solidFill>
                <a:latin typeface="Times New Roman"/>
                <a:cs typeface="Times New Roman"/>
              </a:rPr>
              <a:t> </a:t>
            </a:r>
            <a:r>
              <a:rPr sz="3600" spc="100" dirty="0">
                <a:solidFill>
                  <a:prstClr val="black"/>
                </a:solidFill>
                <a:latin typeface="Symbol"/>
                <a:cs typeface="Symbol"/>
              </a:rPr>
              <a:t></a:t>
            </a:r>
            <a:r>
              <a:rPr sz="3600" spc="-170" dirty="0">
                <a:solidFill>
                  <a:prstClr val="black"/>
                </a:solidFill>
                <a:latin typeface="Times New Roman"/>
                <a:cs typeface="Times New Roman"/>
              </a:rPr>
              <a:t> </a:t>
            </a:r>
            <a:r>
              <a:rPr sz="3600" dirty="0">
                <a:solidFill>
                  <a:prstClr val="black"/>
                </a:solidFill>
                <a:latin typeface="Times New Roman"/>
                <a:cs typeface="Times New Roman"/>
              </a:rPr>
              <a:t>2</a:t>
            </a:r>
            <a:r>
              <a:rPr sz="3600" spc="-5" dirty="0">
                <a:solidFill>
                  <a:prstClr val="black"/>
                </a:solidFill>
                <a:latin typeface="Times New Roman"/>
                <a:cs typeface="Times New Roman"/>
              </a:rPr>
              <a:t>3</a:t>
            </a:r>
            <a:r>
              <a:rPr sz="3600" dirty="0">
                <a:solidFill>
                  <a:prstClr val="black"/>
                </a:solidFill>
                <a:latin typeface="Times New Roman"/>
                <a:cs typeface="Times New Roman"/>
              </a:rPr>
              <a:t>.</a:t>
            </a:r>
            <a:r>
              <a:rPr sz="3600" spc="335" dirty="0">
                <a:solidFill>
                  <a:prstClr val="black"/>
                </a:solidFill>
                <a:latin typeface="Times New Roman"/>
                <a:cs typeface="Times New Roman"/>
              </a:rPr>
              <a:t>1</a:t>
            </a:r>
            <a:r>
              <a:rPr sz="3600" i="1" spc="125" dirty="0">
                <a:solidFill>
                  <a:prstClr val="black"/>
                </a:solidFill>
                <a:latin typeface="Times New Roman"/>
                <a:cs typeface="Times New Roman"/>
              </a:rPr>
              <a:t>N</a:t>
            </a:r>
            <a:endParaRPr sz="3600" dirty="0">
              <a:solidFill>
                <a:prstClr val="black"/>
              </a:solidFill>
              <a:latin typeface="Times New Roman"/>
              <a:cs typeface="Times New Roman"/>
            </a:endParaRPr>
          </a:p>
        </p:txBody>
      </p:sp>
      <p:sp>
        <p:nvSpPr>
          <p:cNvPr id="5" name="object 5"/>
          <p:cNvSpPr/>
          <p:nvPr/>
        </p:nvSpPr>
        <p:spPr>
          <a:xfrm>
            <a:off x="3958082" y="2042923"/>
            <a:ext cx="1986280" cy="865505"/>
          </a:xfrm>
          <a:custGeom>
            <a:avLst/>
            <a:gdLst/>
            <a:ahLst/>
            <a:cxnLst/>
            <a:rect l="l" t="t" r="r" b="b"/>
            <a:pathLst>
              <a:path w="1986279" h="865505">
                <a:moveTo>
                  <a:pt x="1913435" y="32009"/>
                </a:moveTo>
                <a:lnTo>
                  <a:pt x="0" y="841501"/>
                </a:lnTo>
                <a:lnTo>
                  <a:pt x="10160" y="865377"/>
                </a:lnTo>
                <a:lnTo>
                  <a:pt x="1923541" y="55908"/>
                </a:lnTo>
                <a:lnTo>
                  <a:pt x="1938968" y="35278"/>
                </a:lnTo>
                <a:lnTo>
                  <a:pt x="1913435" y="32009"/>
                </a:lnTo>
                <a:close/>
              </a:path>
              <a:path w="1986279" h="865505">
                <a:moveTo>
                  <a:pt x="1971512" y="13335"/>
                </a:moveTo>
                <a:lnTo>
                  <a:pt x="1957578" y="13335"/>
                </a:lnTo>
                <a:lnTo>
                  <a:pt x="1967738" y="37211"/>
                </a:lnTo>
                <a:lnTo>
                  <a:pt x="1923541" y="55908"/>
                </a:lnTo>
                <a:lnTo>
                  <a:pt x="1898395" y="89535"/>
                </a:lnTo>
                <a:lnTo>
                  <a:pt x="1894078" y="95250"/>
                </a:lnTo>
                <a:lnTo>
                  <a:pt x="1895220" y="103377"/>
                </a:lnTo>
                <a:lnTo>
                  <a:pt x="1900935" y="107695"/>
                </a:lnTo>
                <a:lnTo>
                  <a:pt x="1906651" y="111887"/>
                </a:lnTo>
                <a:lnTo>
                  <a:pt x="1914779" y="110743"/>
                </a:lnTo>
                <a:lnTo>
                  <a:pt x="1919096" y="105028"/>
                </a:lnTo>
                <a:lnTo>
                  <a:pt x="1986280" y="15239"/>
                </a:lnTo>
                <a:lnTo>
                  <a:pt x="1971512" y="13335"/>
                </a:lnTo>
                <a:close/>
              </a:path>
              <a:path w="1986279" h="865505">
                <a:moveTo>
                  <a:pt x="1938968" y="35278"/>
                </a:moveTo>
                <a:lnTo>
                  <a:pt x="1923541" y="55908"/>
                </a:lnTo>
                <a:lnTo>
                  <a:pt x="1965636" y="38100"/>
                </a:lnTo>
                <a:lnTo>
                  <a:pt x="1961007" y="38100"/>
                </a:lnTo>
                <a:lnTo>
                  <a:pt x="1938968" y="35278"/>
                </a:lnTo>
                <a:close/>
              </a:path>
              <a:path w="1986279" h="865505">
                <a:moveTo>
                  <a:pt x="1952244" y="17525"/>
                </a:moveTo>
                <a:lnTo>
                  <a:pt x="1938968" y="35278"/>
                </a:lnTo>
                <a:lnTo>
                  <a:pt x="1961007" y="38100"/>
                </a:lnTo>
                <a:lnTo>
                  <a:pt x="1952244" y="17525"/>
                </a:lnTo>
                <a:close/>
              </a:path>
              <a:path w="1986279" h="865505">
                <a:moveTo>
                  <a:pt x="1959361" y="17525"/>
                </a:moveTo>
                <a:lnTo>
                  <a:pt x="1952244" y="17525"/>
                </a:lnTo>
                <a:lnTo>
                  <a:pt x="1961007" y="38100"/>
                </a:lnTo>
                <a:lnTo>
                  <a:pt x="1965636" y="38100"/>
                </a:lnTo>
                <a:lnTo>
                  <a:pt x="1967738" y="37211"/>
                </a:lnTo>
                <a:lnTo>
                  <a:pt x="1959361" y="17525"/>
                </a:lnTo>
                <a:close/>
              </a:path>
              <a:path w="1986279" h="865505">
                <a:moveTo>
                  <a:pt x="1957578" y="13335"/>
                </a:moveTo>
                <a:lnTo>
                  <a:pt x="1913435" y="32009"/>
                </a:lnTo>
                <a:lnTo>
                  <a:pt x="1938968" y="35278"/>
                </a:lnTo>
                <a:lnTo>
                  <a:pt x="1952244" y="17525"/>
                </a:lnTo>
                <a:lnTo>
                  <a:pt x="1959361" y="17525"/>
                </a:lnTo>
                <a:lnTo>
                  <a:pt x="1957578" y="13335"/>
                </a:lnTo>
                <a:close/>
              </a:path>
              <a:path w="1986279" h="865505">
                <a:moveTo>
                  <a:pt x="1867916" y="0"/>
                </a:moveTo>
                <a:lnTo>
                  <a:pt x="1861439" y="4952"/>
                </a:lnTo>
                <a:lnTo>
                  <a:pt x="1859660" y="19176"/>
                </a:lnTo>
                <a:lnTo>
                  <a:pt x="1864614" y="25653"/>
                </a:lnTo>
                <a:lnTo>
                  <a:pt x="1871726" y="26669"/>
                </a:lnTo>
                <a:lnTo>
                  <a:pt x="1913435" y="32009"/>
                </a:lnTo>
                <a:lnTo>
                  <a:pt x="1957578" y="13335"/>
                </a:lnTo>
                <a:lnTo>
                  <a:pt x="1971512" y="13335"/>
                </a:lnTo>
                <a:lnTo>
                  <a:pt x="1867916" y="0"/>
                </a:lnTo>
                <a:close/>
              </a:path>
            </a:pathLst>
          </a:custGeom>
          <a:solidFill>
            <a:srgbClr val="FF0000"/>
          </a:solidFill>
        </p:spPr>
        <p:txBody>
          <a:bodyPr wrap="square" lIns="0" tIns="0" rIns="0" bIns="0" rtlCol="0"/>
          <a:lstStyle/>
          <a:p>
            <a:endParaRPr>
              <a:solidFill>
                <a:prstClr val="black"/>
              </a:solidFill>
              <a:latin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circle(in)">
                                      <p:cBhvr>
                                        <p:cTn id="14"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599583" y="3657568"/>
            <a:ext cx="5488954" cy="2802636"/>
          </a:xfrm>
          <a:prstGeom prst="rect">
            <a:avLst/>
          </a:prstGeom>
        </p:spPr>
      </p:pic>
      <p:sp>
        <p:nvSpPr>
          <p:cNvPr id="3" name="object 3"/>
          <p:cNvSpPr txBox="1">
            <a:spLocks noGrp="1"/>
          </p:cNvSpPr>
          <p:nvPr>
            <p:ph type="title"/>
          </p:nvPr>
        </p:nvSpPr>
        <p:spPr>
          <a:xfrm>
            <a:off x="4460876" y="137631"/>
            <a:ext cx="4298811" cy="926920"/>
          </a:xfrm>
          <a:prstGeom prst="rect">
            <a:avLst/>
          </a:prstGeom>
        </p:spPr>
        <p:txBody>
          <a:bodyPr vert="horz" wrap="square" lIns="0" tIns="12700" rIns="0" bIns="0" rtlCol="0">
            <a:spAutoFit/>
          </a:bodyPr>
          <a:lstStyle/>
          <a:p>
            <a:pPr marL="12700">
              <a:spcBef>
                <a:spcPts val="100"/>
              </a:spcBef>
            </a:pPr>
            <a:r>
              <a:rPr sz="6600" spc="-45" dirty="0">
                <a:solidFill>
                  <a:srgbClr val="002060"/>
                </a:solidFill>
                <a:latin typeface="Algerian" panose="04020705040A02060702" pitchFamily="82" charset="0"/>
              </a:rPr>
              <a:t>Friction</a:t>
            </a:r>
          </a:p>
        </p:txBody>
      </p:sp>
      <p:sp>
        <p:nvSpPr>
          <p:cNvPr id="4" name="object 4"/>
          <p:cNvSpPr txBox="1"/>
          <p:nvPr/>
        </p:nvSpPr>
        <p:spPr>
          <a:xfrm>
            <a:off x="424070" y="1064551"/>
            <a:ext cx="6175513" cy="2593017"/>
          </a:xfrm>
          <a:prstGeom prst="rect">
            <a:avLst/>
          </a:prstGeom>
        </p:spPr>
        <p:txBody>
          <a:bodyPr vert="horz" wrap="square" lIns="0" tIns="104139" rIns="0" bIns="0" rtlCol="0">
            <a:spAutoFit/>
          </a:bodyPr>
          <a:lstStyle/>
          <a:p>
            <a:pPr marL="355600" indent="-342900">
              <a:spcBef>
                <a:spcPts val="819"/>
              </a:spcBef>
              <a:buClr>
                <a:srgbClr val="CC9900"/>
              </a:buClr>
              <a:buSzPct val="65000"/>
              <a:buFont typeface="Wingdings"/>
              <a:buChar char=""/>
              <a:tabLst>
                <a:tab pos="354965" algn="l"/>
                <a:tab pos="355600" algn="l"/>
              </a:tabLst>
            </a:pPr>
            <a:r>
              <a:rPr sz="3000" dirty="0">
                <a:solidFill>
                  <a:prstClr val="black"/>
                </a:solidFill>
                <a:latin typeface="Times New Roman" panose="02020603050405020304" pitchFamily="18" charset="0"/>
                <a:cs typeface="Times New Roman" panose="02020603050405020304" pitchFamily="18" charset="0"/>
              </a:rPr>
              <a:t>TWO</a:t>
            </a:r>
            <a:r>
              <a:rPr sz="3000" spc="30" dirty="0">
                <a:solidFill>
                  <a:prstClr val="black"/>
                </a:solidFill>
                <a:latin typeface="Times New Roman" panose="02020603050405020304" pitchFamily="18" charset="0"/>
                <a:cs typeface="Times New Roman" panose="02020603050405020304" pitchFamily="18" charset="0"/>
              </a:rPr>
              <a:t> </a:t>
            </a:r>
            <a:r>
              <a:rPr sz="3000" dirty="0">
                <a:solidFill>
                  <a:prstClr val="black"/>
                </a:solidFill>
                <a:latin typeface="Times New Roman" panose="02020603050405020304" pitchFamily="18" charset="0"/>
                <a:cs typeface="Times New Roman" panose="02020603050405020304" pitchFamily="18" charset="0"/>
              </a:rPr>
              <a:t>types</a:t>
            </a:r>
            <a:r>
              <a:rPr sz="3000" spc="20" dirty="0">
                <a:solidFill>
                  <a:prstClr val="black"/>
                </a:solidFill>
                <a:latin typeface="Times New Roman" panose="02020603050405020304" pitchFamily="18" charset="0"/>
                <a:cs typeface="Times New Roman" panose="02020603050405020304" pitchFamily="18" charset="0"/>
              </a:rPr>
              <a:t> </a:t>
            </a:r>
            <a:r>
              <a:rPr sz="3000" dirty="0">
                <a:solidFill>
                  <a:prstClr val="black"/>
                </a:solidFill>
                <a:latin typeface="Times New Roman" panose="02020603050405020304" pitchFamily="18" charset="0"/>
                <a:cs typeface="Times New Roman" panose="02020603050405020304" pitchFamily="18" charset="0"/>
              </a:rPr>
              <a:t>of</a:t>
            </a:r>
            <a:r>
              <a:rPr sz="3000" spc="15" dirty="0">
                <a:solidFill>
                  <a:prstClr val="black"/>
                </a:solidFill>
                <a:latin typeface="Times New Roman" panose="02020603050405020304" pitchFamily="18" charset="0"/>
                <a:cs typeface="Times New Roman" panose="02020603050405020304" pitchFamily="18" charset="0"/>
              </a:rPr>
              <a:t> </a:t>
            </a:r>
            <a:r>
              <a:rPr sz="3000" spc="-5" dirty="0">
                <a:solidFill>
                  <a:prstClr val="black"/>
                </a:solidFill>
                <a:latin typeface="Times New Roman" panose="02020603050405020304" pitchFamily="18" charset="0"/>
                <a:cs typeface="Times New Roman" panose="02020603050405020304" pitchFamily="18" charset="0"/>
              </a:rPr>
              <a:t>Friction</a:t>
            </a:r>
            <a:endParaRPr sz="3000" dirty="0">
              <a:solidFill>
                <a:prstClr val="black"/>
              </a:solidFill>
              <a:latin typeface="Times New Roman" panose="02020603050405020304" pitchFamily="18" charset="0"/>
              <a:cs typeface="Times New Roman" panose="02020603050405020304" pitchFamily="18" charset="0"/>
            </a:endParaRPr>
          </a:p>
          <a:p>
            <a:pPr marL="355600" marR="5080" indent="-342900" algn="just">
              <a:spcBef>
                <a:spcPts val="725"/>
              </a:spcBef>
              <a:buClr>
                <a:srgbClr val="CC9900"/>
              </a:buClr>
              <a:buSzPct val="65000"/>
              <a:buFont typeface="Wingdings"/>
              <a:buChar char=""/>
              <a:tabLst>
                <a:tab pos="354965" algn="l"/>
                <a:tab pos="355600" algn="l"/>
              </a:tabLst>
            </a:pPr>
            <a:r>
              <a:rPr sz="3000" spc="-5" dirty="0">
                <a:solidFill>
                  <a:srgbClr val="FF0000"/>
                </a:solidFill>
                <a:latin typeface="Times New Roman" panose="02020603050405020304" pitchFamily="18" charset="0"/>
                <a:cs typeface="Times New Roman" panose="02020603050405020304" pitchFamily="18" charset="0"/>
              </a:rPr>
              <a:t>Static</a:t>
            </a:r>
            <a:r>
              <a:rPr sz="3000" spc="35" dirty="0">
                <a:solidFill>
                  <a:srgbClr val="FF0000"/>
                </a:solidFill>
                <a:latin typeface="Times New Roman" panose="02020603050405020304" pitchFamily="18" charset="0"/>
                <a:cs typeface="Times New Roman" panose="02020603050405020304" pitchFamily="18" charset="0"/>
              </a:rPr>
              <a:t> </a:t>
            </a:r>
            <a:r>
              <a:rPr sz="3000" spc="785" dirty="0">
                <a:solidFill>
                  <a:prstClr val="black"/>
                </a:solidFill>
                <a:latin typeface="Times New Roman" panose="02020603050405020304" pitchFamily="18" charset="0"/>
                <a:cs typeface="Times New Roman" panose="02020603050405020304" pitchFamily="18" charset="0"/>
              </a:rPr>
              <a:t>–</a:t>
            </a:r>
            <a:r>
              <a:rPr sz="3000" spc="25" dirty="0">
                <a:solidFill>
                  <a:prstClr val="black"/>
                </a:solidFill>
                <a:latin typeface="Times New Roman" panose="02020603050405020304" pitchFamily="18" charset="0"/>
                <a:cs typeface="Times New Roman" panose="02020603050405020304" pitchFamily="18" charset="0"/>
              </a:rPr>
              <a:t> </a:t>
            </a:r>
            <a:r>
              <a:rPr sz="3000" spc="-5" dirty="0">
                <a:solidFill>
                  <a:prstClr val="black"/>
                </a:solidFill>
                <a:latin typeface="Times New Roman" panose="02020603050405020304" pitchFamily="18" charset="0"/>
                <a:cs typeface="Times New Roman" panose="02020603050405020304" pitchFamily="18" charset="0"/>
              </a:rPr>
              <a:t>Friction</a:t>
            </a:r>
            <a:r>
              <a:rPr sz="3000" spc="30" dirty="0">
                <a:solidFill>
                  <a:prstClr val="black"/>
                </a:solidFill>
                <a:latin typeface="Times New Roman" panose="02020603050405020304" pitchFamily="18" charset="0"/>
                <a:cs typeface="Times New Roman" panose="02020603050405020304" pitchFamily="18" charset="0"/>
              </a:rPr>
              <a:t> </a:t>
            </a:r>
            <a:r>
              <a:rPr sz="3000" dirty="0">
                <a:solidFill>
                  <a:prstClr val="black"/>
                </a:solidFill>
                <a:latin typeface="Times New Roman" panose="02020603050405020304" pitchFamily="18" charset="0"/>
                <a:cs typeface="Times New Roman" panose="02020603050405020304" pitchFamily="18" charset="0"/>
              </a:rPr>
              <a:t>that</a:t>
            </a:r>
            <a:r>
              <a:rPr sz="3000" spc="20" dirty="0">
                <a:solidFill>
                  <a:prstClr val="black"/>
                </a:solidFill>
                <a:latin typeface="Times New Roman" panose="02020603050405020304" pitchFamily="18" charset="0"/>
                <a:cs typeface="Times New Roman" panose="02020603050405020304" pitchFamily="18" charset="0"/>
              </a:rPr>
              <a:t> </a:t>
            </a:r>
            <a:r>
              <a:rPr sz="3000" spc="-5" dirty="0">
                <a:solidFill>
                  <a:prstClr val="black"/>
                </a:solidFill>
                <a:latin typeface="Times New Roman" panose="02020603050405020304" pitchFamily="18" charset="0"/>
                <a:cs typeface="Times New Roman" panose="02020603050405020304" pitchFamily="18" charset="0"/>
              </a:rPr>
              <a:t>keeps</a:t>
            </a:r>
            <a:r>
              <a:rPr sz="3000" spc="30" dirty="0">
                <a:solidFill>
                  <a:prstClr val="black"/>
                </a:solidFill>
                <a:latin typeface="Times New Roman" panose="02020603050405020304" pitchFamily="18" charset="0"/>
                <a:cs typeface="Times New Roman" panose="02020603050405020304" pitchFamily="18" charset="0"/>
              </a:rPr>
              <a:t> </a:t>
            </a:r>
            <a:r>
              <a:rPr sz="3000" spc="-5" dirty="0">
                <a:solidFill>
                  <a:prstClr val="black"/>
                </a:solidFill>
                <a:latin typeface="Times New Roman" panose="02020603050405020304" pitchFamily="18" charset="0"/>
                <a:cs typeface="Times New Roman" panose="02020603050405020304" pitchFamily="18" charset="0"/>
              </a:rPr>
              <a:t>an</a:t>
            </a:r>
            <a:r>
              <a:rPr sz="3000" spc="10" dirty="0">
                <a:solidFill>
                  <a:prstClr val="black"/>
                </a:solidFill>
                <a:latin typeface="Times New Roman" panose="02020603050405020304" pitchFamily="18" charset="0"/>
                <a:cs typeface="Times New Roman" panose="02020603050405020304" pitchFamily="18" charset="0"/>
              </a:rPr>
              <a:t> </a:t>
            </a:r>
            <a:r>
              <a:rPr sz="3000" spc="-5" dirty="0">
                <a:solidFill>
                  <a:prstClr val="black"/>
                </a:solidFill>
                <a:latin typeface="Times New Roman" panose="02020603050405020304" pitchFamily="18" charset="0"/>
                <a:cs typeface="Times New Roman" panose="02020603050405020304" pitchFamily="18" charset="0"/>
              </a:rPr>
              <a:t>object</a:t>
            </a:r>
            <a:r>
              <a:rPr sz="3000" spc="30" dirty="0">
                <a:solidFill>
                  <a:prstClr val="black"/>
                </a:solidFill>
                <a:latin typeface="Times New Roman" panose="02020603050405020304" pitchFamily="18" charset="0"/>
                <a:cs typeface="Times New Roman" panose="02020603050405020304" pitchFamily="18" charset="0"/>
              </a:rPr>
              <a:t> </a:t>
            </a:r>
            <a:r>
              <a:rPr sz="3000" dirty="0">
                <a:solidFill>
                  <a:prstClr val="black"/>
                </a:solidFill>
                <a:latin typeface="Times New Roman" panose="02020603050405020304" pitchFamily="18" charset="0"/>
                <a:cs typeface="Times New Roman" panose="02020603050405020304" pitchFamily="18" charset="0"/>
              </a:rPr>
              <a:t>at</a:t>
            </a:r>
            <a:r>
              <a:rPr sz="3000" spc="20" dirty="0">
                <a:solidFill>
                  <a:prstClr val="black"/>
                </a:solidFill>
                <a:latin typeface="Times New Roman" panose="02020603050405020304" pitchFamily="18" charset="0"/>
                <a:cs typeface="Times New Roman" panose="02020603050405020304" pitchFamily="18" charset="0"/>
              </a:rPr>
              <a:t> </a:t>
            </a:r>
            <a:r>
              <a:rPr sz="3000" dirty="0">
                <a:solidFill>
                  <a:prstClr val="black"/>
                </a:solidFill>
                <a:latin typeface="Times New Roman" panose="02020603050405020304" pitchFamily="18" charset="0"/>
                <a:cs typeface="Times New Roman" panose="02020603050405020304" pitchFamily="18" charset="0"/>
              </a:rPr>
              <a:t>rest </a:t>
            </a:r>
            <a:r>
              <a:rPr sz="3000" spc="-780" dirty="0">
                <a:solidFill>
                  <a:prstClr val="black"/>
                </a:solidFill>
                <a:latin typeface="Times New Roman" panose="02020603050405020304" pitchFamily="18" charset="0"/>
                <a:cs typeface="Times New Roman" panose="02020603050405020304" pitchFamily="18" charset="0"/>
              </a:rPr>
              <a:t> </a:t>
            </a:r>
            <a:r>
              <a:rPr sz="3000" spc="-5" dirty="0">
                <a:solidFill>
                  <a:prstClr val="black"/>
                </a:solidFill>
                <a:latin typeface="Times New Roman" panose="02020603050405020304" pitchFamily="18" charset="0"/>
                <a:cs typeface="Times New Roman" panose="02020603050405020304" pitchFamily="18" charset="0"/>
              </a:rPr>
              <a:t>and</a:t>
            </a:r>
            <a:r>
              <a:rPr sz="3000" spc="20" dirty="0">
                <a:solidFill>
                  <a:prstClr val="black"/>
                </a:solidFill>
                <a:latin typeface="Times New Roman" panose="02020603050405020304" pitchFamily="18" charset="0"/>
                <a:cs typeface="Times New Roman" panose="02020603050405020304" pitchFamily="18" charset="0"/>
              </a:rPr>
              <a:t> </a:t>
            </a:r>
            <a:r>
              <a:rPr sz="3000" dirty="0">
                <a:solidFill>
                  <a:prstClr val="black"/>
                </a:solidFill>
                <a:latin typeface="Times New Roman" panose="02020603050405020304" pitchFamily="18" charset="0"/>
                <a:cs typeface="Times New Roman" panose="02020603050405020304" pitchFamily="18" charset="0"/>
              </a:rPr>
              <a:t>prevents</a:t>
            </a:r>
            <a:r>
              <a:rPr sz="3000" spc="35" dirty="0">
                <a:solidFill>
                  <a:prstClr val="black"/>
                </a:solidFill>
                <a:latin typeface="Times New Roman" panose="02020603050405020304" pitchFamily="18" charset="0"/>
                <a:cs typeface="Times New Roman" panose="02020603050405020304" pitchFamily="18" charset="0"/>
              </a:rPr>
              <a:t> </a:t>
            </a:r>
            <a:r>
              <a:rPr sz="3000" spc="-10" dirty="0">
                <a:solidFill>
                  <a:prstClr val="black"/>
                </a:solidFill>
                <a:latin typeface="Times New Roman" panose="02020603050405020304" pitchFamily="18" charset="0"/>
                <a:cs typeface="Times New Roman" panose="02020603050405020304" pitchFamily="18" charset="0"/>
              </a:rPr>
              <a:t>it</a:t>
            </a:r>
            <a:r>
              <a:rPr sz="3000" spc="20" dirty="0">
                <a:solidFill>
                  <a:prstClr val="black"/>
                </a:solidFill>
                <a:latin typeface="Times New Roman" panose="02020603050405020304" pitchFamily="18" charset="0"/>
                <a:cs typeface="Times New Roman" panose="02020603050405020304" pitchFamily="18" charset="0"/>
              </a:rPr>
              <a:t> </a:t>
            </a:r>
            <a:r>
              <a:rPr sz="3000" dirty="0">
                <a:solidFill>
                  <a:prstClr val="black"/>
                </a:solidFill>
                <a:latin typeface="Times New Roman" panose="02020603050405020304" pitchFamily="18" charset="0"/>
                <a:cs typeface="Times New Roman" panose="02020603050405020304" pitchFamily="18" charset="0"/>
              </a:rPr>
              <a:t>from</a:t>
            </a:r>
            <a:r>
              <a:rPr sz="3000" spc="45" dirty="0">
                <a:solidFill>
                  <a:prstClr val="black"/>
                </a:solidFill>
                <a:latin typeface="Times New Roman" panose="02020603050405020304" pitchFamily="18" charset="0"/>
                <a:cs typeface="Times New Roman" panose="02020603050405020304" pitchFamily="18" charset="0"/>
              </a:rPr>
              <a:t> </a:t>
            </a:r>
            <a:r>
              <a:rPr sz="3000" spc="-5" dirty="0">
                <a:solidFill>
                  <a:prstClr val="black"/>
                </a:solidFill>
                <a:latin typeface="Times New Roman" panose="02020603050405020304" pitchFamily="18" charset="0"/>
                <a:cs typeface="Times New Roman" panose="02020603050405020304" pitchFamily="18" charset="0"/>
              </a:rPr>
              <a:t>moving</a:t>
            </a:r>
            <a:endParaRPr sz="3000" dirty="0">
              <a:solidFill>
                <a:prstClr val="black"/>
              </a:solidFill>
              <a:latin typeface="Times New Roman" panose="02020603050405020304" pitchFamily="18" charset="0"/>
              <a:cs typeface="Times New Roman" panose="02020603050405020304" pitchFamily="18" charset="0"/>
            </a:endParaRPr>
          </a:p>
          <a:p>
            <a:pPr marL="355600" indent="-342900" algn="just">
              <a:spcBef>
                <a:spcPts val="715"/>
              </a:spcBef>
              <a:buClr>
                <a:srgbClr val="CC9900"/>
              </a:buClr>
              <a:buSzPct val="65000"/>
              <a:buFont typeface="Wingdings"/>
              <a:buChar char=""/>
              <a:tabLst>
                <a:tab pos="354965" algn="l"/>
                <a:tab pos="355600" algn="l"/>
              </a:tabLst>
            </a:pPr>
            <a:r>
              <a:rPr sz="3000" spc="-5" dirty="0">
                <a:solidFill>
                  <a:srgbClr val="FF0000"/>
                </a:solidFill>
                <a:latin typeface="Times New Roman" panose="02020603050405020304" pitchFamily="18" charset="0"/>
                <a:cs typeface="Times New Roman" panose="02020603050405020304" pitchFamily="18" charset="0"/>
              </a:rPr>
              <a:t>Kinetic</a:t>
            </a:r>
            <a:r>
              <a:rPr sz="3000" spc="5" dirty="0">
                <a:solidFill>
                  <a:srgbClr val="FF0000"/>
                </a:solidFill>
                <a:latin typeface="Times New Roman" panose="02020603050405020304" pitchFamily="18" charset="0"/>
                <a:cs typeface="Times New Roman" panose="02020603050405020304" pitchFamily="18" charset="0"/>
              </a:rPr>
              <a:t> </a:t>
            </a:r>
            <a:r>
              <a:rPr sz="3000" spc="790" dirty="0">
                <a:solidFill>
                  <a:prstClr val="black"/>
                </a:solidFill>
                <a:latin typeface="Times New Roman" panose="02020603050405020304" pitchFamily="18" charset="0"/>
                <a:cs typeface="Times New Roman" panose="02020603050405020304" pitchFamily="18" charset="0"/>
              </a:rPr>
              <a:t>–</a:t>
            </a:r>
            <a:r>
              <a:rPr sz="3000" spc="20" dirty="0">
                <a:solidFill>
                  <a:prstClr val="black"/>
                </a:solidFill>
                <a:latin typeface="Times New Roman" panose="02020603050405020304" pitchFamily="18" charset="0"/>
                <a:cs typeface="Times New Roman" panose="02020603050405020304" pitchFamily="18" charset="0"/>
              </a:rPr>
              <a:t> </a:t>
            </a:r>
            <a:r>
              <a:rPr sz="3000" spc="-5" dirty="0">
                <a:solidFill>
                  <a:prstClr val="black"/>
                </a:solidFill>
                <a:latin typeface="Times New Roman" panose="02020603050405020304" pitchFamily="18" charset="0"/>
                <a:cs typeface="Times New Roman" panose="02020603050405020304" pitchFamily="18" charset="0"/>
              </a:rPr>
              <a:t>Friction</a:t>
            </a:r>
            <a:r>
              <a:rPr sz="3000" spc="30" dirty="0">
                <a:solidFill>
                  <a:prstClr val="black"/>
                </a:solidFill>
                <a:latin typeface="Times New Roman" panose="02020603050405020304" pitchFamily="18" charset="0"/>
                <a:cs typeface="Times New Roman" panose="02020603050405020304" pitchFamily="18" charset="0"/>
              </a:rPr>
              <a:t> </a:t>
            </a:r>
            <a:r>
              <a:rPr sz="3000" spc="-5" dirty="0">
                <a:solidFill>
                  <a:prstClr val="black"/>
                </a:solidFill>
                <a:latin typeface="Times New Roman" panose="02020603050405020304" pitchFamily="18" charset="0"/>
                <a:cs typeface="Times New Roman" panose="02020603050405020304" pitchFamily="18" charset="0"/>
              </a:rPr>
              <a:t>that</a:t>
            </a:r>
            <a:r>
              <a:rPr sz="3000" spc="20" dirty="0">
                <a:solidFill>
                  <a:prstClr val="black"/>
                </a:solidFill>
                <a:latin typeface="Times New Roman" panose="02020603050405020304" pitchFamily="18" charset="0"/>
                <a:cs typeface="Times New Roman" panose="02020603050405020304" pitchFamily="18" charset="0"/>
              </a:rPr>
              <a:t> </a:t>
            </a:r>
            <a:r>
              <a:rPr sz="3000" dirty="0">
                <a:solidFill>
                  <a:prstClr val="black"/>
                </a:solidFill>
                <a:latin typeface="Times New Roman" panose="02020603050405020304" pitchFamily="18" charset="0"/>
                <a:cs typeface="Times New Roman" panose="02020603050405020304" pitchFamily="18" charset="0"/>
              </a:rPr>
              <a:t>acts</a:t>
            </a:r>
            <a:r>
              <a:rPr sz="3000" spc="30" dirty="0">
                <a:solidFill>
                  <a:prstClr val="black"/>
                </a:solidFill>
                <a:latin typeface="Times New Roman" panose="02020603050405020304" pitchFamily="18" charset="0"/>
                <a:cs typeface="Times New Roman" panose="02020603050405020304" pitchFamily="18" charset="0"/>
              </a:rPr>
              <a:t> </a:t>
            </a:r>
            <a:r>
              <a:rPr sz="3000" spc="-5" dirty="0">
                <a:solidFill>
                  <a:prstClr val="black"/>
                </a:solidFill>
                <a:latin typeface="Times New Roman" panose="02020603050405020304" pitchFamily="18" charset="0"/>
                <a:cs typeface="Times New Roman" panose="02020603050405020304" pitchFamily="18" charset="0"/>
              </a:rPr>
              <a:t>during</a:t>
            </a:r>
            <a:r>
              <a:rPr sz="3000" spc="5" dirty="0">
                <a:solidFill>
                  <a:prstClr val="black"/>
                </a:solidFill>
                <a:latin typeface="Times New Roman" panose="02020603050405020304" pitchFamily="18" charset="0"/>
                <a:cs typeface="Times New Roman" panose="02020603050405020304" pitchFamily="18" charset="0"/>
              </a:rPr>
              <a:t> </a:t>
            </a:r>
            <a:r>
              <a:rPr sz="3000" spc="-5" dirty="0">
                <a:solidFill>
                  <a:prstClr val="black"/>
                </a:solidFill>
                <a:latin typeface="Times New Roman" panose="02020603050405020304" pitchFamily="18" charset="0"/>
                <a:cs typeface="Times New Roman" panose="02020603050405020304" pitchFamily="18" charset="0"/>
              </a:rPr>
              <a:t>motion</a:t>
            </a:r>
            <a:endParaRPr sz="3000"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9939" y="96081"/>
            <a:ext cx="9469451" cy="1010020"/>
          </a:xfrm>
          <a:prstGeom prst="rect">
            <a:avLst/>
          </a:prstGeom>
        </p:spPr>
        <p:txBody>
          <a:bodyPr vert="horz" wrap="square" lIns="0" tIns="12700" rIns="0" bIns="0" rtlCol="0">
            <a:spAutoFit/>
          </a:bodyPr>
          <a:lstStyle/>
          <a:p>
            <a:pPr marL="12700">
              <a:spcBef>
                <a:spcPts val="100"/>
              </a:spcBef>
            </a:pPr>
            <a:r>
              <a:rPr sz="7200" spc="-35" dirty="0">
                <a:solidFill>
                  <a:srgbClr val="002060"/>
                </a:solidFill>
                <a:latin typeface="Algerian" panose="04020705040A02060702" pitchFamily="82" charset="0"/>
              </a:rPr>
              <a:t>Force </a:t>
            </a:r>
            <a:r>
              <a:rPr sz="7200" spc="-5" dirty="0">
                <a:solidFill>
                  <a:srgbClr val="002060"/>
                </a:solidFill>
                <a:latin typeface="Algerian" panose="04020705040A02060702" pitchFamily="82" charset="0"/>
              </a:rPr>
              <a:t>of</a:t>
            </a:r>
            <a:r>
              <a:rPr sz="7200" spc="-55" dirty="0">
                <a:solidFill>
                  <a:srgbClr val="002060"/>
                </a:solidFill>
                <a:latin typeface="Algerian" panose="04020705040A02060702" pitchFamily="82" charset="0"/>
              </a:rPr>
              <a:t> </a:t>
            </a:r>
            <a:r>
              <a:rPr sz="7200" spc="-45" dirty="0">
                <a:solidFill>
                  <a:srgbClr val="002060"/>
                </a:solidFill>
                <a:latin typeface="Algerian" panose="04020705040A02060702" pitchFamily="82" charset="0"/>
              </a:rPr>
              <a:t>Friction</a:t>
            </a:r>
          </a:p>
        </p:txBody>
      </p:sp>
      <p:sp>
        <p:nvSpPr>
          <p:cNvPr id="3" name="object 3"/>
          <p:cNvSpPr txBox="1"/>
          <p:nvPr/>
        </p:nvSpPr>
        <p:spPr>
          <a:xfrm>
            <a:off x="377423" y="1924167"/>
            <a:ext cx="4578890" cy="1554913"/>
          </a:xfrm>
          <a:prstGeom prst="rect">
            <a:avLst/>
          </a:prstGeom>
        </p:spPr>
        <p:txBody>
          <a:bodyPr vert="horz" wrap="square" lIns="0" tIns="13335" rIns="0" bIns="0" rtlCol="0">
            <a:spAutoFit/>
          </a:bodyPr>
          <a:lstStyle/>
          <a:p>
            <a:pPr marL="12700" marR="154305">
              <a:spcBef>
                <a:spcPts val="105"/>
              </a:spcBef>
            </a:pPr>
            <a:r>
              <a:rPr sz="2400" spc="-5" dirty="0">
                <a:solidFill>
                  <a:prstClr val="black"/>
                </a:solidFill>
                <a:latin typeface="Times New Roman" panose="02020603050405020304" pitchFamily="18" charset="0"/>
                <a:cs typeface="Times New Roman" panose="02020603050405020304" pitchFamily="18" charset="0"/>
              </a:rPr>
              <a:t>directly</a:t>
            </a:r>
            <a:r>
              <a:rPr sz="2400" dirty="0">
                <a:solidFill>
                  <a:prstClr val="black"/>
                </a:solidFill>
                <a:latin typeface="Times New Roman" panose="02020603050405020304" pitchFamily="18" charset="0"/>
                <a:cs typeface="Times New Roman" panose="02020603050405020304" pitchFamily="18" charset="0"/>
              </a:rPr>
              <a:t> related</a:t>
            </a:r>
            <a:r>
              <a:rPr sz="2400" spc="20"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to</a:t>
            </a:r>
            <a:r>
              <a:rPr sz="2400" spc="25"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the </a:t>
            </a:r>
            <a:r>
              <a:rPr sz="2400" spc="-680"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Force</a:t>
            </a:r>
            <a:r>
              <a:rPr sz="2400" spc="15"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Normal.</a:t>
            </a:r>
          </a:p>
          <a:p>
            <a:pPr marL="692150" marR="5080" indent="-352425">
              <a:spcBef>
                <a:spcPts val="490"/>
              </a:spcBef>
              <a:buClr>
                <a:srgbClr val="CC9900"/>
              </a:buClr>
              <a:buSzPct val="65000"/>
              <a:buFont typeface="Wingdings"/>
              <a:buChar char=""/>
              <a:tabLst>
                <a:tab pos="692150" algn="l"/>
                <a:tab pos="692785" algn="l"/>
              </a:tabLst>
            </a:pPr>
            <a:r>
              <a:rPr sz="2400" dirty="0">
                <a:solidFill>
                  <a:prstClr val="black"/>
                </a:solidFill>
                <a:latin typeface="Times New Roman" panose="02020603050405020304" pitchFamily="18" charset="0"/>
                <a:cs typeface="Times New Roman" panose="02020603050405020304" pitchFamily="18" charset="0"/>
              </a:rPr>
              <a:t>Mostly due to the fact </a:t>
            </a:r>
            <a:r>
              <a:rPr sz="2400" spc="5"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that</a:t>
            </a:r>
            <a:r>
              <a:rPr sz="2400" spc="-20"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BOTH</a:t>
            </a:r>
            <a:r>
              <a:rPr sz="2400" spc="-15"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are</a:t>
            </a:r>
            <a:r>
              <a:rPr sz="2400" spc="-10"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surface </a:t>
            </a:r>
            <a:r>
              <a:rPr sz="2400" spc="-515"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forces</a:t>
            </a:r>
          </a:p>
        </p:txBody>
      </p:sp>
      <p:sp>
        <p:nvSpPr>
          <p:cNvPr id="4" name="object 4"/>
          <p:cNvSpPr txBox="1"/>
          <p:nvPr/>
        </p:nvSpPr>
        <p:spPr>
          <a:xfrm>
            <a:off x="5976143" y="2910834"/>
            <a:ext cx="379730" cy="1016432"/>
          </a:xfrm>
          <a:prstGeom prst="rect">
            <a:avLst/>
          </a:prstGeom>
        </p:spPr>
        <p:txBody>
          <a:bodyPr vert="horz" wrap="square" lIns="0" tIns="12065" rIns="0" bIns="0" rtlCol="0">
            <a:spAutoFit/>
          </a:bodyPr>
          <a:lstStyle/>
          <a:p>
            <a:pPr marL="25400" marR="30480">
              <a:lnSpc>
                <a:spcPct val="137700"/>
              </a:lnSpc>
              <a:spcBef>
                <a:spcPts val="95"/>
              </a:spcBef>
            </a:pPr>
            <a:r>
              <a:rPr sz="3750" i="1" spc="-202" baseline="14444" dirty="0">
                <a:solidFill>
                  <a:prstClr val="black"/>
                </a:solidFill>
                <a:latin typeface="Times New Roman"/>
                <a:cs typeface="Times New Roman"/>
              </a:rPr>
              <a:t>F</a:t>
            </a:r>
            <a:r>
              <a:rPr sz="1450" i="1" spc="60" dirty="0">
                <a:solidFill>
                  <a:prstClr val="black"/>
                </a:solidFill>
                <a:latin typeface="Times New Roman"/>
                <a:cs typeface="Times New Roman"/>
              </a:rPr>
              <a:t>sf  </a:t>
            </a:r>
            <a:r>
              <a:rPr sz="3750" i="1" spc="-240" baseline="14444" dirty="0">
                <a:solidFill>
                  <a:prstClr val="black"/>
                </a:solidFill>
                <a:latin typeface="Times New Roman"/>
                <a:cs typeface="Times New Roman"/>
              </a:rPr>
              <a:t>F</a:t>
            </a:r>
            <a:r>
              <a:rPr sz="1450" i="1" spc="-20" dirty="0">
                <a:solidFill>
                  <a:prstClr val="black"/>
                </a:solidFill>
                <a:latin typeface="Times New Roman"/>
                <a:cs typeface="Times New Roman"/>
              </a:rPr>
              <a:t>kf</a:t>
            </a:r>
            <a:endParaRPr sz="1450">
              <a:solidFill>
                <a:prstClr val="black"/>
              </a:solidFill>
              <a:latin typeface="Times New Roman"/>
              <a:cs typeface="Times New Roman"/>
            </a:endParaRPr>
          </a:p>
        </p:txBody>
      </p:sp>
      <p:sp>
        <p:nvSpPr>
          <p:cNvPr id="5" name="object 5"/>
          <p:cNvSpPr txBox="1"/>
          <p:nvPr/>
        </p:nvSpPr>
        <p:spPr>
          <a:xfrm>
            <a:off x="470784" y="1308366"/>
            <a:ext cx="4265930" cy="444352"/>
          </a:xfrm>
          <a:prstGeom prst="rect">
            <a:avLst/>
          </a:prstGeom>
        </p:spPr>
        <p:txBody>
          <a:bodyPr vert="horz" wrap="square" lIns="0" tIns="13335" rIns="0" bIns="0" rtlCol="0">
            <a:spAutoFit/>
          </a:bodyPr>
          <a:lstStyle/>
          <a:p>
            <a:pPr marL="381000" indent="-342900">
              <a:spcBef>
                <a:spcPts val="105"/>
              </a:spcBef>
              <a:buClr>
                <a:srgbClr val="CC9900"/>
              </a:buClr>
              <a:buSzPct val="65384"/>
              <a:buFont typeface="Wingdings"/>
              <a:buChar char=""/>
              <a:tabLst>
                <a:tab pos="380365" algn="l"/>
                <a:tab pos="381000" algn="l"/>
                <a:tab pos="3966845" algn="l"/>
              </a:tabLst>
            </a:pPr>
            <a:r>
              <a:rPr sz="2800" spc="5" dirty="0">
                <a:solidFill>
                  <a:prstClr val="black"/>
                </a:solidFill>
                <a:latin typeface="Times New Roman" panose="02020603050405020304" pitchFamily="18" charset="0"/>
                <a:cs typeface="Times New Roman" panose="02020603050405020304" pitchFamily="18" charset="0"/>
              </a:rPr>
              <a:t>The</a:t>
            </a:r>
            <a:r>
              <a:rPr sz="2800" spc="25" dirty="0">
                <a:solidFill>
                  <a:prstClr val="black"/>
                </a:solidFill>
                <a:latin typeface="Times New Roman" panose="02020603050405020304" pitchFamily="18" charset="0"/>
                <a:cs typeface="Times New Roman" panose="02020603050405020304" pitchFamily="18" charset="0"/>
              </a:rPr>
              <a:t> </a:t>
            </a:r>
            <a:r>
              <a:rPr sz="2800" dirty="0">
                <a:solidFill>
                  <a:prstClr val="black"/>
                </a:solidFill>
                <a:latin typeface="Times New Roman" panose="02020603050405020304" pitchFamily="18" charset="0"/>
                <a:cs typeface="Times New Roman" panose="02020603050405020304" pitchFamily="18" charset="0"/>
              </a:rPr>
              <a:t>Force</a:t>
            </a:r>
            <a:r>
              <a:rPr sz="2800" spc="35" dirty="0">
                <a:solidFill>
                  <a:prstClr val="black"/>
                </a:solidFill>
                <a:latin typeface="Times New Roman" panose="02020603050405020304" pitchFamily="18" charset="0"/>
                <a:cs typeface="Times New Roman" panose="02020603050405020304" pitchFamily="18" charset="0"/>
              </a:rPr>
              <a:t> </a:t>
            </a:r>
            <a:r>
              <a:rPr sz="2800" dirty="0">
                <a:solidFill>
                  <a:prstClr val="black"/>
                </a:solidFill>
                <a:latin typeface="Times New Roman" panose="02020603050405020304" pitchFamily="18" charset="0"/>
                <a:cs typeface="Times New Roman" panose="02020603050405020304" pitchFamily="18" charset="0"/>
              </a:rPr>
              <a:t>of</a:t>
            </a:r>
            <a:r>
              <a:rPr sz="2800" spc="50" dirty="0">
                <a:solidFill>
                  <a:prstClr val="black"/>
                </a:solidFill>
                <a:latin typeface="Times New Roman" panose="02020603050405020304" pitchFamily="18" charset="0"/>
                <a:cs typeface="Times New Roman" panose="02020603050405020304" pitchFamily="18" charset="0"/>
              </a:rPr>
              <a:t> </a:t>
            </a:r>
            <a:r>
              <a:rPr sz="2800" spc="-5" dirty="0">
                <a:solidFill>
                  <a:prstClr val="black"/>
                </a:solidFill>
                <a:latin typeface="Times New Roman" panose="02020603050405020304" pitchFamily="18" charset="0"/>
                <a:cs typeface="Times New Roman" panose="02020603050405020304" pitchFamily="18" charset="0"/>
              </a:rPr>
              <a:t>Friction</a:t>
            </a:r>
            <a:r>
              <a:rPr sz="2800" spc="20" dirty="0">
                <a:solidFill>
                  <a:prstClr val="black"/>
                </a:solidFill>
                <a:latin typeface="Times New Roman" panose="02020603050405020304" pitchFamily="18" charset="0"/>
                <a:cs typeface="Times New Roman" panose="02020603050405020304" pitchFamily="18" charset="0"/>
              </a:rPr>
              <a:t> </a:t>
            </a:r>
            <a:r>
              <a:rPr sz="2800" spc="-10" dirty="0">
                <a:solidFill>
                  <a:prstClr val="black"/>
                </a:solidFill>
                <a:latin typeface="Times New Roman" panose="02020603050405020304" pitchFamily="18" charset="0"/>
                <a:cs typeface="Times New Roman" panose="02020603050405020304" pitchFamily="18" charset="0"/>
              </a:rPr>
              <a:t>is	</a:t>
            </a:r>
            <a:r>
              <a:rPr sz="2800" i="1" spc="82" baseline="25555" dirty="0">
                <a:solidFill>
                  <a:prstClr val="black"/>
                </a:solidFill>
                <a:latin typeface="Times New Roman" panose="02020603050405020304" pitchFamily="18" charset="0"/>
                <a:cs typeface="Times New Roman" panose="02020603050405020304" pitchFamily="18" charset="0"/>
              </a:rPr>
              <a:t>F</a:t>
            </a:r>
            <a:r>
              <a:rPr sz="2800" i="1" spc="82" baseline="19157" dirty="0">
                <a:solidFill>
                  <a:prstClr val="black"/>
                </a:solidFill>
                <a:latin typeface="Times New Roman" panose="02020603050405020304" pitchFamily="18" charset="0"/>
                <a:cs typeface="Times New Roman" panose="02020603050405020304" pitchFamily="18" charset="0"/>
              </a:rPr>
              <a:t>f</a:t>
            </a:r>
            <a:endParaRPr sz="2800" baseline="19157" dirty="0">
              <a:solidFill>
                <a:prstClr val="black"/>
              </a:solidFill>
              <a:latin typeface="Times New Roman" panose="02020603050405020304" pitchFamily="18" charset="0"/>
              <a:cs typeface="Times New Roman" panose="02020603050405020304" pitchFamily="18" charset="0"/>
            </a:endParaRPr>
          </a:p>
        </p:txBody>
      </p:sp>
      <p:sp>
        <p:nvSpPr>
          <p:cNvPr id="6" name="object 6"/>
          <p:cNvSpPr txBox="1"/>
          <p:nvPr/>
        </p:nvSpPr>
        <p:spPr>
          <a:xfrm>
            <a:off x="6427463" y="2835438"/>
            <a:ext cx="953769" cy="1073785"/>
          </a:xfrm>
          <a:prstGeom prst="rect">
            <a:avLst/>
          </a:prstGeom>
        </p:spPr>
        <p:txBody>
          <a:bodyPr vert="horz" wrap="square" lIns="0" tIns="132715" rIns="0" bIns="0" rtlCol="0">
            <a:spAutoFit/>
          </a:bodyPr>
          <a:lstStyle/>
          <a:p>
            <a:pPr marL="25400">
              <a:spcBef>
                <a:spcPts val="1045"/>
              </a:spcBef>
            </a:pPr>
            <a:r>
              <a:rPr sz="2500" spc="10" dirty="0">
                <a:solidFill>
                  <a:prstClr val="black"/>
                </a:solidFill>
                <a:latin typeface="Symbol"/>
                <a:cs typeface="Symbol"/>
              </a:rPr>
              <a:t></a:t>
            </a:r>
            <a:r>
              <a:rPr sz="2500" spc="-10" dirty="0">
                <a:solidFill>
                  <a:prstClr val="black"/>
                </a:solidFill>
                <a:latin typeface="Times New Roman"/>
                <a:cs typeface="Times New Roman"/>
              </a:rPr>
              <a:t> </a:t>
            </a:r>
            <a:r>
              <a:rPr sz="2650" spc="35" dirty="0">
                <a:solidFill>
                  <a:prstClr val="black"/>
                </a:solidFill>
                <a:latin typeface="Symbol"/>
                <a:cs typeface="Symbol"/>
              </a:rPr>
              <a:t></a:t>
            </a:r>
            <a:r>
              <a:rPr sz="2175" i="1" spc="7" baseline="-24904" dirty="0">
                <a:solidFill>
                  <a:prstClr val="black"/>
                </a:solidFill>
                <a:latin typeface="Times New Roman"/>
                <a:cs typeface="Times New Roman"/>
              </a:rPr>
              <a:t>s</a:t>
            </a:r>
            <a:r>
              <a:rPr sz="2175" i="1" spc="-165" baseline="-24904" dirty="0">
                <a:solidFill>
                  <a:prstClr val="black"/>
                </a:solidFill>
                <a:latin typeface="Times New Roman"/>
                <a:cs typeface="Times New Roman"/>
              </a:rPr>
              <a:t> </a:t>
            </a:r>
            <a:r>
              <a:rPr sz="2500" i="1" spc="-90" dirty="0">
                <a:solidFill>
                  <a:prstClr val="black"/>
                </a:solidFill>
                <a:latin typeface="Times New Roman"/>
                <a:cs typeface="Times New Roman"/>
              </a:rPr>
              <a:t>F</a:t>
            </a:r>
            <a:r>
              <a:rPr sz="2175" i="1" spc="15" baseline="-24904" dirty="0">
                <a:solidFill>
                  <a:prstClr val="black"/>
                </a:solidFill>
                <a:latin typeface="Times New Roman"/>
                <a:cs typeface="Times New Roman"/>
              </a:rPr>
              <a:t>N</a:t>
            </a:r>
            <a:endParaRPr sz="2175" baseline="-24904" dirty="0">
              <a:solidFill>
                <a:prstClr val="black"/>
              </a:solidFill>
              <a:latin typeface="Times New Roman"/>
              <a:cs typeface="Times New Roman"/>
            </a:endParaRPr>
          </a:p>
          <a:p>
            <a:pPr marL="31750">
              <a:spcBef>
                <a:spcPts val="944"/>
              </a:spcBef>
            </a:pPr>
            <a:r>
              <a:rPr sz="2500" spc="10" dirty="0">
                <a:solidFill>
                  <a:prstClr val="black"/>
                </a:solidFill>
                <a:latin typeface="Symbol"/>
                <a:cs typeface="Symbol"/>
              </a:rPr>
              <a:t></a:t>
            </a:r>
            <a:r>
              <a:rPr sz="2500" spc="-70" dirty="0">
                <a:solidFill>
                  <a:prstClr val="black"/>
                </a:solidFill>
                <a:latin typeface="Times New Roman"/>
                <a:cs typeface="Times New Roman"/>
              </a:rPr>
              <a:t> </a:t>
            </a:r>
            <a:r>
              <a:rPr sz="2650" spc="15" dirty="0">
                <a:solidFill>
                  <a:prstClr val="black"/>
                </a:solidFill>
                <a:latin typeface="Symbol"/>
                <a:cs typeface="Symbol"/>
              </a:rPr>
              <a:t></a:t>
            </a:r>
            <a:r>
              <a:rPr sz="2175" i="1" spc="22" baseline="-24904" dirty="0">
                <a:solidFill>
                  <a:prstClr val="black"/>
                </a:solidFill>
                <a:latin typeface="Times New Roman"/>
                <a:cs typeface="Times New Roman"/>
              </a:rPr>
              <a:t>k</a:t>
            </a:r>
            <a:r>
              <a:rPr sz="2175" i="1" spc="-104" baseline="-24904" dirty="0">
                <a:solidFill>
                  <a:prstClr val="black"/>
                </a:solidFill>
                <a:latin typeface="Times New Roman"/>
                <a:cs typeface="Times New Roman"/>
              </a:rPr>
              <a:t> </a:t>
            </a:r>
            <a:r>
              <a:rPr sz="2500" i="1" spc="-40" dirty="0">
                <a:solidFill>
                  <a:prstClr val="black"/>
                </a:solidFill>
                <a:latin typeface="Times New Roman"/>
                <a:cs typeface="Times New Roman"/>
              </a:rPr>
              <a:t>F</a:t>
            </a:r>
            <a:r>
              <a:rPr sz="2175" i="1" spc="-60" baseline="-24904" dirty="0">
                <a:solidFill>
                  <a:prstClr val="black"/>
                </a:solidFill>
                <a:latin typeface="Times New Roman"/>
                <a:cs typeface="Times New Roman"/>
              </a:rPr>
              <a:t>N</a:t>
            </a:r>
            <a:endParaRPr sz="2175" baseline="-24904" dirty="0">
              <a:solidFill>
                <a:prstClr val="black"/>
              </a:solidFill>
              <a:latin typeface="Times New Roman"/>
              <a:cs typeface="Times New Roman"/>
            </a:endParaRPr>
          </a:p>
        </p:txBody>
      </p:sp>
      <p:sp>
        <p:nvSpPr>
          <p:cNvPr id="7" name="object 7"/>
          <p:cNvSpPr txBox="1"/>
          <p:nvPr/>
        </p:nvSpPr>
        <p:spPr>
          <a:xfrm>
            <a:off x="4736714" y="1264922"/>
            <a:ext cx="702310" cy="429259"/>
          </a:xfrm>
          <a:prstGeom prst="rect">
            <a:avLst/>
          </a:prstGeom>
        </p:spPr>
        <p:txBody>
          <a:bodyPr vert="horz" wrap="square" lIns="0" tIns="12065" rIns="0" bIns="0" rtlCol="0">
            <a:spAutoFit/>
          </a:bodyPr>
          <a:lstStyle/>
          <a:p>
            <a:pPr marL="38100">
              <a:spcBef>
                <a:spcPts val="95"/>
              </a:spcBef>
            </a:pPr>
            <a:r>
              <a:rPr sz="2650" spc="-85" dirty="0">
                <a:solidFill>
                  <a:prstClr val="black"/>
                </a:solidFill>
                <a:latin typeface="Symbol"/>
                <a:cs typeface="Symbol"/>
              </a:rPr>
              <a:t></a:t>
            </a:r>
            <a:r>
              <a:rPr sz="2650" spc="185" dirty="0">
                <a:solidFill>
                  <a:prstClr val="black"/>
                </a:solidFill>
                <a:latin typeface="Times New Roman"/>
                <a:cs typeface="Times New Roman"/>
              </a:rPr>
              <a:t> </a:t>
            </a:r>
            <a:r>
              <a:rPr sz="2500" i="1" spc="-40" dirty="0">
                <a:solidFill>
                  <a:prstClr val="black"/>
                </a:solidFill>
                <a:latin typeface="Times New Roman"/>
                <a:cs typeface="Times New Roman"/>
              </a:rPr>
              <a:t>F</a:t>
            </a:r>
            <a:r>
              <a:rPr sz="2175" i="1" spc="-60" baseline="-24904" dirty="0">
                <a:solidFill>
                  <a:prstClr val="black"/>
                </a:solidFill>
                <a:latin typeface="Times New Roman"/>
                <a:cs typeface="Times New Roman"/>
              </a:rPr>
              <a:t>N</a:t>
            </a:r>
            <a:endParaRPr sz="2175" baseline="-24904" dirty="0">
              <a:solidFill>
                <a:prstClr val="black"/>
              </a:solidFill>
              <a:latin typeface="Times New Roman"/>
              <a:cs typeface="Times New Roman"/>
            </a:endParaRPr>
          </a:p>
        </p:txBody>
      </p:sp>
      <p:sp>
        <p:nvSpPr>
          <p:cNvPr id="8" name="object 8"/>
          <p:cNvSpPr txBox="1"/>
          <p:nvPr/>
        </p:nvSpPr>
        <p:spPr>
          <a:xfrm>
            <a:off x="5984335" y="1924167"/>
            <a:ext cx="3957320" cy="982344"/>
          </a:xfrm>
          <a:prstGeom prst="rect">
            <a:avLst/>
          </a:prstGeom>
        </p:spPr>
        <p:txBody>
          <a:bodyPr vert="horz" wrap="square" lIns="0" tIns="86995" rIns="0" bIns="0" rtlCol="0">
            <a:spAutoFit/>
          </a:bodyPr>
          <a:lstStyle/>
          <a:p>
            <a:pPr marL="12700">
              <a:spcBef>
                <a:spcPts val="685"/>
              </a:spcBef>
            </a:pPr>
            <a:r>
              <a:rPr sz="2650" spc="-80" dirty="0">
                <a:solidFill>
                  <a:prstClr val="black"/>
                </a:solidFill>
                <a:latin typeface="Symbol"/>
                <a:cs typeface="Symbol"/>
              </a:rPr>
              <a:t></a:t>
            </a:r>
            <a:r>
              <a:rPr sz="2650" spc="80" dirty="0">
                <a:solidFill>
                  <a:prstClr val="black"/>
                </a:solidFill>
                <a:latin typeface="Times New Roman"/>
                <a:cs typeface="Times New Roman"/>
              </a:rPr>
              <a:t> </a:t>
            </a:r>
            <a:r>
              <a:rPr sz="2500" spc="10" dirty="0">
                <a:solidFill>
                  <a:prstClr val="black"/>
                </a:solidFill>
                <a:latin typeface="Symbol"/>
                <a:cs typeface="Symbol"/>
              </a:rPr>
              <a:t></a:t>
            </a:r>
            <a:r>
              <a:rPr sz="2500" spc="-90" dirty="0">
                <a:solidFill>
                  <a:prstClr val="black"/>
                </a:solidFill>
                <a:latin typeface="Times New Roman"/>
                <a:cs typeface="Times New Roman"/>
              </a:rPr>
              <a:t> </a:t>
            </a:r>
            <a:r>
              <a:rPr sz="2500" spc="-75" dirty="0">
                <a:solidFill>
                  <a:prstClr val="black"/>
                </a:solidFill>
                <a:latin typeface="Times New Roman"/>
                <a:cs typeface="Times New Roman"/>
              </a:rPr>
              <a:t>c</a:t>
            </a:r>
            <a:r>
              <a:rPr sz="2500" spc="5" dirty="0">
                <a:solidFill>
                  <a:prstClr val="black"/>
                </a:solidFill>
                <a:latin typeface="Times New Roman"/>
                <a:cs typeface="Times New Roman"/>
              </a:rPr>
              <a:t>on</a:t>
            </a:r>
            <a:r>
              <a:rPr sz="2500" spc="60" dirty="0">
                <a:solidFill>
                  <a:prstClr val="black"/>
                </a:solidFill>
                <a:latin typeface="Times New Roman"/>
                <a:cs typeface="Times New Roman"/>
              </a:rPr>
              <a:t>s</a:t>
            </a:r>
            <a:r>
              <a:rPr sz="2500" spc="135" dirty="0">
                <a:solidFill>
                  <a:prstClr val="black"/>
                </a:solidFill>
                <a:latin typeface="Times New Roman"/>
                <a:cs typeface="Times New Roman"/>
              </a:rPr>
              <a:t>t</a:t>
            </a:r>
            <a:r>
              <a:rPr sz="2500" spc="-75" dirty="0">
                <a:solidFill>
                  <a:prstClr val="black"/>
                </a:solidFill>
                <a:latin typeface="Times New Roman"/>
                <a:cs typeface="Times New Roman"/>
              </a:rPr>
              <a:t>a</a:t>
            </a:r>
            <a:r>
              <a:rPr sz="2500" spc="5" dirty="0">
                <a:solidFill>
                  <a:prstClr val="black"/>
                </a:solidFill>
                <a:latin typeface="Times New Roman"/>
                <a:cs typeface="Times New Roman"/>
              </a:rPr>
              <a:t>nt</a:t>
            </a:r>
            <a:r>
              <a:rPr sz="2500" spc="-155" dirty="0">
                <a:solidFill>
                  <a:prstClr val="black"/>
                </a:solidFill>
                <a:latin typeface="Times New Roman"/>
                <a:cs typeface="Times New Roman"/>
              </a:rPr>
              <a:t> </a:t>
            </a:r>
            <a:r>
              <a:rPr sz="2500" dirty="0">
                <a:solidFill>
                  <a:prstClr val="black"/>
                </a:solidFill>
                <a:latin typeface="Times New Roman"/>
                <a:cs typeface="Times New Roman"/>
              </a:rPr>
              <a:t>o</a:t>
            </a:r>
            <a:r>
              <a:rPr sz="2500" spc="5" dirty="0">
                <a:solidFill>
                  <a:prstClr val="black"/>
                </a:solidFill>
                <a:latin typeface="Times New Roman"/>
                <a:cs typeface="Times New Roman"/>
              </a:rPr>
              <a:t>f</a:t>
            </a:r>
            <a:r>
              <a:rPr sz="2500" spc="220" dirty="0">
                <a:solidFill>
                  <a:prstClr val="black"/>
                </a:solidFill>
                <a:latin typeface="Times New Roman"/>
                <a:cs typeface="Times New Roman"/>
              </a:rPr>
              <a:t> </a:t>
            </a:r>
            <a:r>
              <a:rPr sz="2500" spc="204" dirty="0">
                <a:solidFill>
                  <a:prstClr val="black"/>
                </a:solidFill>
                <a:latin typeface="Times New Roman"/>
                <a:cs typeface="Times New Roman"/>
              </a:rPr>
              <a:t>p</a:t>
            </a:r>
            <a:r>
              <a:rPr sz="2500" spc="5" dirty="0">
                <a:solidFill>
                  <a:prstClr val="black"/>
                </a:solidFill>
                <a:latin typeface="Times New Roman"/>
                <a:cs typeface="Times New Roman"/>
              </a:rPr>
              <a:t>ro</a:t>
            </a:r>
            <a:r>
              <a:rPr sz="2500" spc="200" dirty="0">
                <a:solidFill>
                  <a:prstClr val="black"/>
                </a:solidFill>
                <a:latin typeface="Times New Roman"/>
                <a:cs typeface="Times New Roman"/>
              </a:rPr>
              <a:t>p</a:t>
            </a:r>
            <a:r>
              <a:rPr sz="2500" spc="5" dirty="0">
                <a:solidFill>
                  <a:prstClr val="black"/>
                </a:solidFill>
                <a:latin typeface="Times New Roman"/>
                <a:cs typeface="Times New Roman"/>
              </a:rPr>
              <a:t>or</a:t>
            </a:r>
            <a:r>
              <a:rPr sz="2500" spc="130" dirty="0">
                <a:solidFill>
                  <a:prstClr val="black"/>
                </a:solidFill>
                <a:latin typeface="Times New Roman"/>
                <a:cs typeface="Times New Roman"/>
              </a:rPr>
              <a:t>t</a:t>
            </a:r>
            <a:r>
              <a:rPr sz="2500" spc="-70" dirty="0">
                <a:solidFill>
                  <a:prstClr val="black"/>
                </a:solidFill>
                <a:latin typeface="Times New Roman"/>
                <a:cs typeface="Times New Roman"/>
              </a:rPr>
              <a:t>i</a:t>
            </a:r>
            <a:r>
              <a:rPr sz="2500" spc="5" dirty="0">
                <a:solidFill>
                  <a:prstClr val="black"/>
                </a:solidFill>
                <a:latin typeface="Times New Roman"/>
                <a:cs typeface="Times New Roman"/>
              </a:rPr>
              <a:t>o</a:t>
            </a:r>
            <a:r>
              <a:rPr sz="2500" spc="-490" dirty="0">
                <a:solidFill>
                  <a:prstClr val="black"/>
                </a:solidFill>
                <a:latin typeface="Times New Roman"/>
                <a:cs typeface="Times New Roman"/>
              </a:rPr>
              <a:t>n</a:t>
            </a:r>
            <a:r>
              <a:rPr sz="2500" spc="-75" dirty="0">
                <a:solidFill>
                  <a:prstClr val="black"/>
                </a:solidFill>
                <a:latin typeface="Times New Roman"/>
                <a:cs typeface="Times New Roman"/>
              </a:rPr>
              <a:t>a</a:t>
            </a:r>
            <a:r>
              <a:rPr sz="2500" spc="-70" dirty="0">
                <a:solidFill>
                  <a:prstClr val="black"/>
                </a:solidFill>
                <a:latin typeface="Times New Roman"/>
                <a:cs typeface="Times New Roman"/>
              </a:rPr>
              <a:t>li</a:t>
            </a:r>
            <a:r>
              <a:rPr sz="2500" spc="135" dirty="0">
                <a:solidFill>
                  <a:prstClr val="black"/>
                </a:solidFill>
                <a:latin typeface="Times New Roman"/>
                <a:cs typeface="Times New Roman"/>
              </a:rPr>
              <a:t>t</a:t>
            </a:r>
            <a:r>
              <a:rPr sz="2500" spc="5" dirty="0">
                <a:solidFill>
                  <a:prstClr val="black"/>
                </a:solidFill>
                <a:latin typeface="Times New Roman"/>
                <a:cs typeface="Times New Roman"/>
              </a:rPr>
              <a:t>y</a:t>
            </a:r>
            <a:endParaRPr sz="2500">
              <a:solidFill>
                <a:prstClr val="black"/>
              </a:solidFill>
              <a:latin typeface="Times New Roman"/>
              <a:cs typeface="Times New Roman"/>
            </a:endParaRPr>
          </a:p>
          <a:p>
            <a:pPr marL="12700">
              <a:spcBef>
                <a:spcPts val="590"/>
              </a:spcBef>
            </a:pPr>
            <a:r>
              <a:rPr sz="2650" spc="-80" dirty="0">
                <a:solidFill>
                  <a:prstClr val="black"/>
                </a:solidFill>
                <a:latin typeface="Symbol"/>
                <a:cs typeface="Symbol"/>
              </a:rPr>
              <a:t></a:t>
            </a:r>
            <a:r>
              <a:rPr sz="2650" spc="80" dirty="0">
                <a:solidFill>
                  <a:prstClr val="black"/>
                </a:solidFill>
                <a:latin typeface="Times New Roman"/>
                <a:cs typeface="Times New Roman"/>
              </a:rPr>
              <a:t> </a:t>
            </a:r>
            <a:r>
              <a:rPr sz="2500" spc="10" dirty="0">
                <a:solidFill>
                  <a:prstClr val="black"/>
                </a:solidFill>
                <a:latin typeface="Symbol"/>
                <a:cs typeface="Symbol"/>
              </a:rPr>
              <a:t></a:t>
            </a:r>
            <a:r>
              <a:rPr sz="2500" spc="-165" dirty="0">
                <a:solidFill>
                  <a:prstClr val="black"/>
                </a:solidFill>
                <a:latin typeface="Times New Roman"/>
                <a:cs typeface="Times New Roman"/>
              </a:rPr>
              <a:t> </a:t>
            </a:r>
            <a:r>
              <a:rPr sz="2500" spc="-75" dirty="0">
                <a:solidFill>
                  <a:prstClr val="black"/>
                </a:solidFill>
                <a:latin typeface="Times New Roman"/>
                <a:cs typeface="Times New Roman"/>
              </a:rPr>
              <a:t>c</a:t>
            </a:r>
            <a:r>
              <a:rPr sz="2500" spc="5" dirty="0">
                <a:solidFill>
                  <a:prstClr val="black"/>
                </a:solidFill>
                <a:latin typeface="Times New Roman"/>
                <a:cs typeface="Times New Roman"/>
              </a:rPr>
              <a:t>o</a:t>
            </a:r>
            <a:r>
              <a:rPr sz="2500" spc="-75" dirty="0">
                <a:solidFill>
                  <a:prstClr val="black"/>
                </a:solidFill>
                <a:latin typeface="Times New Roman"/>
                <a:cs typeface="Times New Roman"/>
              </a:rPr>
              <a:t>e</a:t>
            </a:r>
            <a:r>
              <a:rPr sz="2500" spc="5" dirty="0">
                <a:solidFill>
                  <a:prstClr val="black"/>
                </a:solidFill>
                <a:latin typeface="Times New Roman"/>
                <a:cs typeface="Times New Roman"/>
              </a:rPr>
              <a:t>ff</a:t>
            </a:r>
            <a:r>
              <a:rPr sz="2500" spc="-75" dirty="0">
                <a:solidFill>
                  <a:prstClr val="black"/>
                </a:solidFill>
                <a:latin typeface="Times New Roman"/>
                <a:cs typeface="Times New Roman"/>
              </a:rPr>
              <a:t>ic</a:t>
            </a:r>
            <a:r>
              <a:rPr sz="2500" spc="-70" dirty="0">
                <a:solidFill>
                  <a:prstClr val="black"/>
                </a:solidFill>
                <a:latin typeface="Times New Roman"/>
                <a:cs typeface="Times New Roman"/>
              </a:rPr>
              <a:t>i</a:t>
            </a:r>
            <a:r>
              <a:rPr sz="2500" spc="-75" dirty="0">
                <a:solidFill>
                  <a:prstClr val="black"/>
                </a:solidFill>
                <a:latin typeface="Times New Roman"/>
                <a:cs typeface="Times New Roman"/>
              </a:rPr>
              <a:t>e</a:t>
            </a:r>
            <a:r>
              <a:rPr sz="2500" spc="5" dirty="0">
                <a:solidFill>
                  <a:prstClr val="black"/>
                </a:solidFill>
                <a:latin typeface="Times New Roman"/>
                <a:cs typeface="Times New Roman"/>
              </a:rPr>
              <a:t>n</a:t>
            </a:r>
            <a:r>
              <a:rPr sz="2500" spc="-275" dirty="0">
                <a:solidFill>
                  <a:prstClr val="black"/>
                </a:solidFill>
                <a:latin typeface="Times New Roman"/>
                <a:cs typeface="Times New Roman"/>
              </a:rPr>
              <a:t> </a:t>
            </a:r>
            <a:r>
              <a:rPr sz="2500" spc="5" dirty="0">
                <a:solidFill>
                  <a:prstClr val="black"/>
                </a:solidFill>
                <a:latin typeface="Times New Roman"/>
                <a:cs typeface="Times New Roman"/>
              </a:rPr>
              <a:t>t</a:t>
            </a:r>
            <a:r>
              <a:rPr sz="2500" spc="-75" dirty="0">
                <a:solidFill>
                  <a:prstClr val="black"/>
                </a:solidFill>
                <a:latin typeface="Times New Roman"/>
                <a:cs typeface="Times New Roman"/>
              </a:rPr>
              <a:t> </a:t>
            </a:r>
            <a:r>
              <a:rPr sz="2500" dirty="0">
                <a:solidFill>
                  <a:prstClr val="black"/>
                </a:solidFill>
                <a:latin typeface="Times New Roman"/>
                <a:cs typeface="Times New Roman"/>
              </a:rPr>
              <a:t>o</a:t>
            </a:r>
            <a:r>
              <a:rPr sz="2500" spc="5" dirty="0">
                <a:solidFill>
                  <a:prstClr val="black"/>
                </a:solidFill>
                <a:latin typeface="Times New Roman"/>
                <a:cs typeface="Times New Roman"/>
              </a:rPr>
              <a:t>f</a:t>
            </a:r>
            <a:r>
              <a:rPr sz="2500" spc="180" dirty="0">
                <a:solidFill>
                  <a:prstClr val="black"/>
                </a:solidFill>
                <a:latin typeface="Times New Roman"/>
                <a:cs typeface="Times New Roman"/>
              </a:rPr>
              <a:t> </a:t>
            </a:r>
            <a:r>
              <a:rPr sz="2500" spc="5" dirty="0">
                <a:solidFill>
                  <a:prstClr val="black"/>
                </a:solidFill>
                <a:latin typeface="Times New Roman"/>
                <a:cs typeface="Times New Roman"/>
              </a:rPr>
              <a:t>fr</a:t>
            </a:r>
            <a:r>
              <a:rPr sz="2500" spc="-75" dirty="0">
                <a:solidFill>
                  <a:prstClr val="black"/>
                </a:solidFill>
                <a:latin typeface="Times New Roman"/>
                <a:cs typeface="Times New Roman"/>
              </a:rPr>
              <a:t>ic</a:t>
            </a:r>
            <a:r>
              <a:rPr sz="2500" spc="135" dirty="0">
                <a:solidFill>
                  <a:prstClr val="black"/>
                </a:solidFill>
                <a:latin typeface="Times New Roman"/>
                <a:cs typeface="Times New Roman"/>
              </a:rPr>
              <a:t>t</a:t>
            </a:r>
            <a:r>
              <a:rPr sz="2500" spc="-70" dirty="0">
                <a:solidFill>
                  <a:prstClr val="black"/>
                </a:solidFill>
                <a:latin typeface="Times New Roman"/>
                <a:cs typeface="Times New Roman"/>
              </a:rPr>
              <a:t>i</a:t>
            </a:r>
            <a:r>
              <a:rPr sz="2500" spc="5" dirty="0">
                <a:solidFill>
                  <a:prstClr val="black"/>
                </a:solidFill>
                <a:latin typeface="Times New Roman"/>
                <a:cs typeface="Times New Roman"/>
              </a:rPr>
              <a:t>on</a:t>
            </a:r>
            <a:endParaRPr sz="2500">
              <a:solidFill>
                <a:prstClr val="black"/>
              </a:solidFill>
              <a:latin typeface="Times New Roman"/>
              <a:cs typeface="Times New Roman"/>
            </a:endParaRPr>
          </a:p>
        </p:txBody>
      </p:sp>
      <p:sp>
        <p:nvSpPr>
          <p:cNvPr id="9" name="object 9"/>
          <p:cNvSpPr/>
          <p:nvPr/>
        </p:nvSpPr>
        <p:spPr>
          <a:xfrm>
            <a:off x="5791200" y="2951415"/>
            <a:ext cx="1905000" cy="1056354"/>
          </a:xfrm>
          <a:custGeom>
            <a:avLst/>
            <a:gdLst/>
            <a:ahLst/>
            <a:cxnLst/>
            <a:rect l="l" t="t" r="r" b="b"/>
            <a:pathLst>
              <a:path w="1905000" h="1143000">
                <a:moveTo>
                  <a:pt x="0" y="1143000"/>
                </a:moveTo>
                <a:lnTo>
                  <a:pt x="1905000" y="1143000"/>
                </a:lnTo>
                <a:lnTo>
                  <a:pt x="1905000" y="0"/>
                </a:lnTo>
                <a:lnTo>
                  <a:pt x="0" y="0"/>
                </a:lnTo>
                <a:lnTo>
                  <a:pt x="0" y="1143000"/>
                </a:lnTo>
                <a:close/>
              </a:path>
            </a:pathLst>
          </a:custGeom>
          <a:ln w="9144">
            <a:solidFill>
              <a:srgbClr val="FF0000"/>
            </a:solidFill>
          </a:ln>
        </p:spPr>
        <p:txBody>
          <a:bodyPr wrap="square" lIns="0" tIns="0" rIns="0" bIns="0" rtlCol="0"/>
          <a:lstStyle/>
          <a:p>
            <a:endParaRPr>
              <a:solidFill>
                <a:prstClr val="black"/>
              </a:solidFill>
              <a:latin typeface="Calibri"/>
            </a:endParaRPr>
          </a:p>
        </p:txBody>
      </p:sp>
      <p:sp>
        <p:nvSpPr>
          <p:cNvPr id="10" name="object 10"/>
          <p:cNvSpPr txBox="1"/>
          <p:nvPr/>
        </p:nvSpPr>
        <p:spPr>
          <a:xfrm>
            <a:off x="166370" y="4841590"/>
            <a:ext cx="6577330" cy="751488"/>
          </a:xfrm>
          <a:prstGeom prst="rect">
            <a:avLst/>
          </a:prstGeom>
        </p:spPr>
        <p:txBody>
          <a:bodyPr vert="horz" wrap="square" lIns="0" tIns="12700" rIns="0" bIns="0" rtlCol="0">
            <a:spAutoFit/>
          </a:bodyPr>
          <a:lstStyle/>
          <a:p>
            <a:pPr marL="12700" marR="5080">
              <a:spcBef>
                <a:spcPts val="100"/>
              </a:spcBef>
            </a:pPr>
            <a:r>
              <a:rPr sz="2400" b="1" spc="-5" dirty="0">
                <a:solidFill>
                  <a:srgbClr val="FF0000"/>
                </a:solidFill>
                <a:latin typeface="Times New Roman" panose="02020603050405020304" pitchFamily="18" charset="0"/>
                <a:cs typeface="Times New Roman" panose="02020603050405020304" pitchFamily="18" charset="0"/>
              </a:rPr>
              <a:t>Note:</a:t>
            </a:r>
            <a:r>
              <a:rPr sz="2400" b="1" dirty="0">
                <a:solidFill>
                  <a:srgbClr val="FF0000"/>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Friction</a:t>
            </a:r>
            <a:r>
              <a:rPr sz="2400" spc="10" dirty="0">
                <a:solidFill>
                  <a:prstClr val="black"/>
                </a:solidFill>
                <a:latin typeface="Times New Roman" panose="02020603050405020304" pitchFamily="18" charset="0"/>
                <a:cs typeface="Times New Roman" panose="02020603050405020304" pitchFamily="18" charset="0"/>
              </a:rPr>
              <a:t> </a:t>
            </a:r>
            <a:r>
              <a:rPr sz="2400" spc="-40" dirty="0">
                <a:solidFill>
                  <a:prstClr val="black"/>
                </a:solidFill>
                <a:latin typeface="Times New Roman" panose="02020603050405020304" pitchFamily="18" charset="0"/>
                <a:cs typeface="Times New Roman" panose="02020603050405020304" pitchFamily="18" charset="0"/>
              </a:rPr>
              <a:t>ONLY</a:t>
            </a:r>
            <a:r>
              <a:rPr sz="2400"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depends</a:t>
            </a:r>
            <a:r>
              <a:rPr sz="2400" spc="35"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on</a:t>
            </a:r>
            <a:r>
              <a:rPr sz="2400" spc="25"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the</a:t>
            </a:r>
            <a:r>
              <a:rPr sz="2400" spc="15" dirty="0">
                <a:solidFill>
                  <a:prstClr val="black"/>
                </a:solidFill>
                <a:latin typeface="Times New Roman" panose="02020603050405020304" pitchFamily="18" charset="0"/>
                <a:cs typeface="Times New Roman" panose="02020603050405020304" pitchFamily="18" charset="0"/>
              </a:rPr>
              <a:t> </a:t>
            </a:r>
            <a:r>
              <a:rPr sz="2400" spc="-15" dirty="0">
                <a:solidFill>
                  <a:prstClr val="black"/>
                </a:solidFill>
                <a:latin typeface="Times New Roman" panose="02020603050405020304" pitchFamily="18" charset="0"/>
                <a:cs typeface="Times New Roman" panose="02020603050405020304" pitchFamily="18" charset="0"/>
              </a:rPr>
              <a:t>MATERIALS</a:t>
            </a:r>
            <a:r>
              <a:rPr sz="2400" dirty="0">
                <a:solidFill>
                  <a:prstClr val="black"/>
                </a:solidFill>
                <a:latin typeface="Times New Roman" panose="02020603050405020304" pitchFamily="18" charset="0"/>
                <a:cs typeface="Times New Roman" panose="02020603050405020304" pitchFamily="18" charset="0"/>
              </a:rPr>
              <a:t> </a:t>
            </a:r>
            <a:r>
              <a:rPr sz="2400" spc="-10" dirty="0">
                <a:solidFill>
                  <a:prstClr val="black"/>
                </a:solidFill>
                <a:latin typeface="Times New Roman" panose="02020603050405020304" pitchFamily="18" charset="0"/>
                <a:cs typeface="Times New Roman" panose="02020603050405020304" pitchFamily="18" charset="0"/>
              </a:rPr>
              <a:t>sliding</a:t>
            </a:r>
            <a:r>
              <a:rPr sz="2400" spc="35"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against </a:t>
            </a:r>
            <a:r>
              <a:rPr sz="2400" spc="-465"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each</a:t>
            </a:r>
            <a:r>
              <a:rPr sz="2400" spc="25" dirty="0">
                <a:solidFill>
                  <a:prstClr val="black"/>
                </a:solidFill>
                <a:latin typeface="Times New Roman" panose="02020603050405020304" pitchFamily="18" charset="0"/>
                <a:cs typeface="Times New Roman" panose="02020603050405020304" pitchFamily="18" charset="0"/>
              </a:rPr>
              <a:t> </a:t>
            </a:r>
            <a:r>
              <a:rPr sz="2400" spc="-20" dirty="0">
                <a:solidFill>
                  <a:prstClr val="black"/>
                </a:solidFill>
                <a:latin typeface="Times New Roman" panose="02020603050405020304" pitchFamily="18" charset="0"/>
                <a:cs typeface="Times New Roman" panose="02020603050405020304" pitchFamily="18" charset="0"/>
              </a:rPr>
              <a:t>other,</a:t>
            </a:r>
            <a:r>
              <a:rPr sz="2400" spc="20"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NOT on</a:t>
            </a:r>
            <a:r>
              <a:rPr sz="2400" spc="10"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surface</a:t>
            </a:r>
            <a:r>
              <a:rPr sz="2400" spc="20"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area.</a:t>
            </a:r>
            <a:endParaRPr sz="2400" dirty="0">
              <a:solidFill>
                <a:prstClr val="black"/>
              </a:solidFill>
              <a:latin typeface="Times New Roman" panose="02020603050405020304" pitchFamily="18" charset="0"/>
              <a:cs typeface="Times New Roman" panose="02020603050405020304" pitchFamily="18" charset="0"/>
            </a:endParaRPr>
          </a:p>
        </p:txBody>
      </p:sp>
      <p:sp>
        <p:nvSpPr>
          <p:cNvPr id="11" name="object 11"/>
          <p:cNvSpPr txBox="1"/>
          <p:nvPr/>
        </p:nvSpPr>
        <p:spPr>
          <a:xfrm>
            <a:off x="8170344" y="3182190"/>
            <a:ext cx="3644233" cy="1490152"/>
          </a:xfrm>
          <a:prstGeom prst="rect">
            <a:avLst/>
          </a:prstGeom>
        </p:spPr>
        <p:txBody>
          <a:bodyPr vert="horz" wrap="square" lIns="0" tIns="12700" rIns="0" bIns="0" rtlCol="0">
            <a:spAutoFit/>
          </a:bodyPr>
          <a:lstStyle/>
          <a:p>
            <a:pPr marL="12700" marR="5080" algn="just">
              <a:spcBef>
                <a:spcPts val="100"/>
              </a:spcBef>
            </a:pPr>
            <a:r>
              <a:rPr sz="2400" dirty="0">
                <a:solidFill>
                  <a:prstClr val="black"/>
                </a:solidFill>
                <a:latin typeface="Times New Roman" panose="02020603050405020304" pitchFamily="18" charset="0"/>
                <a:cs typeface="Times New Roman" panose="02020603050405020304" pitchFamily="18" charset="0"/>
              </a:rPr>
              <a:t>The</a:t>
            </a:r>
            <a:r>
              <a:rPr sz="2400" spc="-15" dirty="0">
                <a:solidFill>
                  <a:prstClr val="black"/>
                </a:solidFill>
                <a:latin typeface="Times New Roman" panose="02020603050405020304" pitchFamily="18" charset="0"/>
                <a:cs typeface="Times New Roman" panose="02020603050405020304" pitchFamily="18" charset="0"/>
              </a:rPr>
              <a:t> </a:t>
            </a:r>
            <a:r>
              <a:rPr sz="2400" spc="-10" dirty="0">
                <a:solidFill>
                  <a:prstClr val="black"/>
                </a:solidFill>
                <a:latin typeface="Times New Roman" panose="02020603050405020304" pitchFamily="18" charset="0"/>
                <a:cs typeface="Times New Roman" panose="02020603050405020304" pitchFamily="18" charset="0"/>
              </a:rPr>
              <a:t>coefficient</a:t>
            </a:r>
            <a:r>
              <a:rPr sz="2400" spc="20"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of </a:t>
            </a:r>
            <a:r>
              <a:rPr sz="2400" spc="5"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friction</a:t>
            </a:r>
            <a:r>
              <a:rPr sz="2400" dirty="0">
                <a:solidFill>
                  <a:prstClr val="black"/>
                </a:solidFill>
                <a:latin typeface="Times New Roman" panose="02020603050405020304" pitchFamily="18" charset="0"/>
                <a:cs typeface="Times New Roman" panose="02020603050405020304" pitchFamily="18" charset="0"/>
              </a:rPr>
              <a:t> </a:t>
            </a:r>
            <a:r>
              <a:rPr sz="2400" spc="-10" dirty="0">
                <a:solidFill>
                  <a:prstClr val="black"/>
                </a:solidFill>
                <a:latin typeface="Times New Roman" panose="02020603050405020304" pitchFamily="18" charset="0"/>
                <a:cs typeface="Times New Roman" panose="02020603050405020304" pitchFamily="18" charset="0"/>
              </a:rPr>
              <a:t>is</a:t>
            </a:r>
            <a:r>
              <a:rPr sz="2400" spc="10"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a</a:t>
            </a:r>
            <a:r>
              <a:rPr sz="2400" spc="10" dirty="0">
                <a:solidFill>
                  <a:prstClr val="black"/>
                </a:solidFill>
                <a:latin typeface="Times New Roman" panose="02020603050405020304" pitchFamily="18" charset="0"/>
                <a:cs typeface="Times New Roman" panose="02020603050405020304" pitchFamily="18" charset="0"/>
              </a:rPr>
              <a:t> </a:t>
            </a:r>
            <a:r>
              <a:rPr sz="2400" spc="-10" dirty="0">
                <a:solidFill>
                  <a:prstClr val="black"/>
                </a:solidFill>
                <a:latin typeface="Times New Roman" panose="02020603050405020304" pitchFamily="18" charset="0"/>
                <a:cs typeface="Times New Roman" panose="02020603050405020304" pitchFamily="18" charset="0"/>
              </a:rPr>
              <a:t>unitless </a:t>
            </a:r>
            <a:r>
              <a:rPr sz="2400" spc="-465"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constant</a:t>
            </a:r>
            <a:r>
              <a:rPr sz="2400" spc="15"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that</a:t>
            </a:r>
            <a:r>
              <a:rPr sz="2400" spc="20" dirty="0">
                <a:solidFill>
                  <a:prstClr val="black"/>
                </a:solidFill>
                <a:latin typeface="Times New Roman" panose="02020603050405020304" pitchFamily="18" charset="0"/>
                <a:cs typeface="Times New Roman" panose="02020603050405020304" pitchFamily="18" charset="0"/>
              </a:rPr>
              <a:t> </a:t>
            </a:r>
            <a:r>
              <a:rPr sz="2400" spc="-10" dirty="0">
                <a:solidFill>
                  <a:prstClr val="black"/>
                </a:solidFill>
                <a:latin typeface="Times New Roman" panose="02020603050405020304" pitchFamily="18" charset="0"/>
                <a:cs typeface="Times New Roman" panose="02020603050405020304" pitchFamily="18" charset="0"/>
              </a:rPr>
              <a:t>is </a:t>
            </a:r>
            <a:r>
              <a:rPr sz="2400" spc="-5" dirty="0">
                <a:solidFill>
                  <a:prstClr val="black"/>
                </a:solidFill>
                <a:latin typeface="Times New Roman" panose="02020603050405020304" pitchFamily="18" charset="0"/>
                <a:cs typeface="Times New Roman" panose="02020603050405020304" pitchFamily="18" charset="0"/>
              </a:rPr>
              <a:t> specific</a:t>
            </a:r>
            <a:r>
              <a:rPr sz="2400" spc="20"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to the </a:t>
            </a:r>
            <a:r>
              <a:rPr sz="2400" spc="5" dirty="0">
                <a:solidFill>
                  <a:prstClr val="black"/>
                </a:solidFill>
                <a:latin typeface="Times New Roman" panose="02020603050405020304" pitchFamily="18" charset="0"/>
                <a:cs typeface="Times New Roman" panose="02020603050405020304" pitchFamily="18" charset="0"/>
              </a:rPr>
              <a:t> </a:t>
            </a:r>
            <a:r>
              <a:rPr sz="2400" spc="-10" dirty="0">
                <a:solidFill>
                  <a:prstClr val="black"/>
                </a:solidFill>
                <a:latin typeface="Times New Roman" panose="02020603050405020304" pitchFamily="18" charset="0"/>
                <a:cs typeface="Times New Roman" panose="02020603050405020304" pitchFamily="18" charset="0"/>
              </a:rPr>
              <a:t>material</a:t>
            </a:r>
            <a:r>
              <a:rPr sz="2400" spc="20" dirty="0">
                <a:solidFill>
                  <a:prstClr val="black"/>
                </a:solidFill>
                <a:latin typeface="Times New Roman" panose="02020603050405020304" pitchFamily="18" charset="0"/>
                <a:cs typeface="Times New Roman" panose="02020603050405020304" pitchFamily="18" charset="0"/>
              </a:rPr>
              <a:t> </a:t>
            </a:r>
            <a:r>
              <a:rPr sz="2400" spc="-10" dirty="0">
                <a:solidFill>
                  <a:prstClr val="black"/>
                </a:solidFill>
                <a:latin typeface="Times New Roman" panose="02020603050405020304" pitchFamily="18" charset="0"/>
                <a:cs typeface="Times New Roman" panose="02020603050405020304" pitchFamily="18" charset="0"/>
              </a:rPr>
              <a:t>type</a:t>
            </a:r>
            <a:r>
              <a:rPr sz="2400" spc="25"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and </a:t>
            </a:r>
            <a:r>
              <a:rPr sz="2400" dirty="0">
                <a:solidFill>
                  <a:prstClr val="black"/>
                </a:solidFill>
                <a:latin typeface="Times New Roman" panose="02020603050405020304" pitchFamily="18" charset="0"/>
                <a:cs typeface="Times New Roman" panose="02020603050405020304" pitchFamily="18" charset="0"/>
              </a:rPr>
              <a:t> </a:t>
            </a:r>
            <a:r>
              <a:rPr sz="2400" spc="-10" dirty="0">
                <a:solidFill>
                  <a:prstClr val="black"/>
                </a:solidFill>
                <a:latin typeface="Times New Roman" panose="02020603050405020304" pitchFamily="18" charset="0"/>
                <a:cs typeface="Times New Roman" panose="02020603050405020304" pitchFamily="18" charset="0"/>
              </a:rPr>
              <a:t>usually</a:t>
            </a:r>
            <a:r>
              <a:rPr sz="2400" spc="20" dirty="0">
                <a:solidFill>
                  <a:prstClr val="black"/>
                </a:solidFill>
                <a:latin typeface="Times New Roman" panose="02020603050405020304" pitchFamily="18" charset="0"/>
                <a:cs typeface="Times New Roman" panose="02020603050405020304" pitchFamily="18" charset="0"/>
              </a:rPr>
              <a:t> </a:t>
            </a:r>
            <a:r>
              <a:rPr sz="2400" spc="-10" dirty="0">
                <a:solidFill>
                  <a:prstClr val="black"/>
                </a:solidFill>
                <a:latin typeface="Times New Roman" panose="02020603050405020304" pitchFamily="18" charset="0"/>
                <a:cs typeface="Times New Roman" panose="02020603050405020304" pitchFamily="18" charset="0"/>
              </a:rPr>
              <a:t>less</a:t>
            </a:r>
            <a:r>
              <a:rPr sz="2400" spc="25"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than </a:t>
            </a:r>
            <a:r>
              <a:rPr sz="2400" dirty="0">
                <a:solidFill>
                  <a:prstClr val="black"/>
                </a:solidFill>
                <a:latin typeface="Times New Roman" panose="02020603050405020304" pitchFamily="18" charset="0"/>
                <a:cs typeface="Times New Roman" panose="02020603050405020304" pitchFamily="18" charset="0"/>
              </a:rPr>
              <a:t> </a:t>
            </a:r>
            <a:r>
              <a:rPr sz="2400" spc="-10" dirty="0">
                <a:solidFill>
                  <a:prstClr val="black"/>
                </a:solidFill>
                <a:latin typeface="Times New Roman" panose="02020603050405020304" pitchFamily="18" charset="0"/>
                <a:cs typeface="Times New Roman" panose="02020603050405020304" pitchFamily="18" charset="0"/>
              </a:rPr>
              <a:t>one.</a:t>
            </a:r>
            <a:endParaRPr sz="2400"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40131" y="158388"/>
            <a:ext cx="4619625" cy="677621"/>
          </a:xfrm>
          <a:prstGeom prst="rect">
            <a:avLst/>
          </a:prstGeom>
        </p:spPr>
        <p:txBody>
          <a:bodyPr vert="horz" wrap="square" lIns="0" tIns="12700" rIns="0" bIns="0" rtlCol="0">
            <a:spAutoFit/>
          </a:bodyPr>
          <a:lstStyle/>
          <a:p>
            <a:pPr marL="12700">
              <a:spcBef>
                <a:spcPts val="100"/>
              </a:spcBef>
            </a:pPr>
            <a:r>
              <a:rPr sz="4800" spc="-70" dirty="0">
                <a:latin typeface="Algerian" panose="04020705040A02060702" pitchFamily="82" charset="0"/>
              </a:rPr>
              <a:t>Example</a:t>
            </a:r>
          </a:p>
        </p:txBody>
      </p:sp>
      <p:sp>
        <p:nvSpPr>
          <p:cNvPr id="3" name="object 3"/>
          <p:cNvSpPr txBox="1"/>
          <p:nvPr/>
        </p:nvSpPr>
        <p:spPr>
          <a:xfrm>
            <a:off x="109038" y="1011406"/>
            <a:ext cx="5280108" cy="1860125"/>
          </a:xfrm>
          <a:prstGeom prst="rect">
            <a:avLst/>
          </a:prstGeom>
        </p:spPr>
        <p:txBody>
          <a:bodyPr vert="horz" wrap="square" lIns="0" tIns="13335" rIns="0" bIns="0" rtlCol="0">
            <a:spAutoFit/>
          </a:bodyPr>
          <a:lstStyle/>
          <a:p>
            <a:pPr marL="355600" marR="5080" indent="-342900" algn="just">
              <a:spcBef>
                <a:spcPts val="105"/>
              </a:spcBef>
            </a:pPr>
            <a:r>
              <a:rPr sz="2400" dirty="0">
                <a:solidFill>
                  <a:prstClr val="black"/>
                </a:solidFill>
                <a:latin typeface="Times New Roman" panose="02020603050405020304" pitchFamily="18" charset="0"/>
                <a:cs typeface="Times New Roman" panose="02020603050405020304" pitchFamily="18" charset="0"/>
              </a:rPr>
              <a:t>A</a:t>
            </a:r>
            <a:r>
              <a:rPr sz="2400" spc="10"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1500</a:t>
            </a:r>
            <a:r>
              <a:rPr sz="2400" spc="5"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N</a:t>
            </a:r>
            <a:r>
              <a:rPr sz="2400" spc="20"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crate</a:t>
            </a:r>
            <a:r>
              <a:rPr sz="2400" spc="-20"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is</a:t>
            </a:r>
            <a:r>
              <a:rPr sz="2400" spc="20"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being</a:t>
            </a:r>
            <a:r>
              <a:rPr sz="2400" spc="5"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pushed </a:t>
            </a:r>
            <a:r>
              <a:rPr sz="2400" spc="5"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across</a:t>
            </a:r>
            <a:r>
              <a:rPr sz="2400" spc="-30"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a</a:t>
            </a:r>
            <a:r>
              <a:rPr sz="2400" spc="25"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level</a:t>
            </a:r>
            <a:r>
              <a:rPr sz="2400" spc="25"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floor</a:t>
            </a:r>
            <a:r>
              <a:rPr sz="2400" dirty="0">
                <a:solidFill>
                  <a:prstClr val="black"/>
                </a:solidFill>
                <a:latin typeface="Times New Roman" panose="02020603050405020304" pitchFamily="18" charset="0"/>
                <a:cs typeface="Times New Roman" panose="02020603050405020304" pitchFamily="18" charset="0"/>
              </a:rPr>
              <a:t> at</a:t>
            </a:r>
            <a:r>
              <a:rPr sz="2400" spc="10"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a </a:t>
            </a:r>
            <a:r>
              <a:rPr sz="2400" spc="5" dirty="0">
                <a:solidFill>
                  <a:prstClr val="black"/>
                </a:solidFill>
                <a:latin typeface="Times New Roman" panose="02020603050405020304" pitchFamily="18" charset="0"/>
                <a:cs typeface="Times New Roman" panose="02020603050405020304" pitchFamily="18" charset="0"/>
              </a:rPr>
              <a:t> </a:t>
            </a:r>
            <a:r>
              <a:rPr sz="2400" u="heavy" dirty="0">
                <a:solidFill>
                  <a:srgbClr val="FF0000"/>
                </a:solidFill>
                <a:uFill>
                  <a:solidFill>
                    <a:srgbClr val="FF0000"/>
                  </a:solidFill>
                </a:uFill>
                <a:latin typeface="Times New Roman" panose="02020603050405020304" pitchFamily="18" charset="0"/>
                <a:cs typeface="Times New Roman" panose="02020603050405020304" pitchFamily="18" charset="0"/>
              </a:rPr>
              <a:t>constant speed</a:t>
            </a:r>
            <a:r>
              <a:rPr sz="2400" dirty="0">
                <a:solidFill>
                  <a:srgbClr val="FF0000"/>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by a force F of </a:t>
            </a:r>
            <a:r>
              <a:rPr sz="2400" spc="-520"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600 N</a:t>
            </a:r>
            <a:r>
              <a:rPr sz="2400" spc="25"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at</a:t>
            </a:r>
            <a:r>
              <a:rPr sz="2400" spc="-5"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an</a:t>
            </a:r>
            <a:r>
              <a:rPr sz="2400" spc="5"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angle</a:t>
            </a:r>
            <a:r>
              <a:rPr sz="2400" spc="5"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of</a:t>
            </a:r>
            <a:r>
              <a:rPr sz="2400" spc="5"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20°</a:t>
            </a:r>
            <a:r>
              <a:rPr sz="2400" spc="5"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below </a:t>
            </a:r>
            <a:r>
              <a:rPr sz="2400" spc="-515"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the horizontal as </a:t>
            </a:r>
            <a:r>
              <a:rPr sz="2400" spc="5" dirty="0">
                <a:solidFill>
                  <a:prstClr val="black"/>
                </a:solidFill>
                <a:latin typeface="Times New Roman" panose="02020603050405020304" pitchFamily="18" charset="0"/>
                <a:cs typeface="Times New Roman" panose="02020603050405020304" pitchFamily="18" charset="0"/>
              </a:rPr>
              <a:t>shown </a:t>
            </a:r>
            <a:r>
              <a:rPr sz="2400" spc="-5" dirty="0">
                <a:solidFill>
                  <a:prstClr val="black"/>
                </a:solidFill>
                <a:latin typeface="Times New Roman" panose="02020603050405020304" pitchFamily="18" charset="0"/>
                <a:cs typeface="Times New Roman" panose="02020603050405020304" pitchFamily="18" charset="0"/>
              </a:rPr>
              <a:t>in the </a:t>
            </a:r>
            <a:r>
              <a:rPr sz="2400" dirty="0">
                <a:solidFill>
                  <a:prstClr val="black"/>
                </a:solidFill>
                <a:latin typeface="Times New Roman" panose="02020603050405020304" pitchFamily="18" charset="0"/>
                <a:cs typeface="Times New Roman" panose="02020603050405020304" pitchFamily="18" charset="0"/>
              </a:rPr>
              <a:t> figure.</a:t>
            </a:r>
          </a:p>
        </p:txBody>
      </p:sp>
      <p:grpSp>
        <p:nvGrpSpPr>
          <p:cNvPr id="4" name="object 4"/>
          <p:cNvGrpSpPr/>
          <p:nvPr/>
        </p:nvGrpSpPr>
        <p:grpSpPr>
          <a:xfrm>
            <a:off x="2890838" y="3201161"/>
            <a:ext cx="2752725" cy="2590800"/>
            <a:chOff x="1366837" y="3201161"/>
            <a:chExt cx="2752725" cy="2590800"/>
          </a:xfrm>
        </p:grpSpPr>
        <p:sp>
          <p:nvSpPr>
            <p:cNvPr id="5" name="object 5"/>
            <p:cNvSpPr/>
            <p:nvPr/>
          </p:nvSpPr>
          <p:spPr>
            <a:xfrm>
              <a:off x="2133600" y="4114800"/>
              <a:ext cx="1295400" cy="914400"/>
            </a:xfrm>
            <a:custGeom>
              <a:avLst/>
              <a:gdLst/>
              <a:ahLst/>
              <a:cxnLst/>
              <a:rect l="l" t="t" r="r" b="b"/>
              <a:pathLst>
                <a:path w="1295400" h="914400">
                  <a:moveTo>
                    <a:pt x="1295400" y="0"/>
                  </a:moveTo>
                  <a:lnTo>
                    <a:pt x="0" y="0"/>
                  </a:lnTo>
                  <a:lnTo>
                    <a:pt x="0" y="914400"/>
                  </a:lnTo>
                  <a:lnTo>
                    <a:pt x="1295400" y="914400"/>
                  </a:lnTo>
                  <a:lnTo>
                    <a:pt x="1295400" y="0"/>
                  </a:lnTo>
                  <a:close/>
                </a:path>
              </a:pathLst>
            </a:custGeom>
            <a:solidFill>
              <a:srgbClr val="CC9900"/>
            </a:solidFill>
          </p:spPr>
          <p:txBody>
            <a:bodyPr wrap="square" lIns="0" tIns="0" rIns="0" bIns="0" rtlCol="0"/>
            <a:lstStyle/>
            <a:p>
              <a:endParaRPr>
                <a:solidFill>
                  <a:prstClr val="black"/>
                </a:solidFill>
                <a:latin typeface="Calibri"/>
              </a:endParaRPr>
            </a:p>
          </p:txBody>
        </p:sp>
        <p:sp>
          <p:nvSpPr>
            <p:cNvPr id="6" name="object 6"/>
            <p:cNvSpPr/>
            <p:nvPr/>
          </p:nvSpPr>
          <p:spPr>
            <a:xfrm>
              <a:off x="2133600" y="4114800"/>
              <a:ext cx="1295400" cy="914400"/>
            </a:xfrm>
            <a:custGeom>
              <a:avLst/>
              <a:gdLst/>
              <a:ahLst/>
              <a:cxnLst/>
              <a:rect l="l" t="t" r="r" b="b"/>
              <a:pathLst>
                <a:path w="1295400" h="914400">
                  <a:moveTo>
                    <a:pt x="0" y="914400"/>
                  </a:moveTo>
                  <a:lnTo>
                    <a:pt x="1295400" y="914400"/>
                  </a:lnTo>
                  <a:lnTo>
                    <a:pt x="1295400" y="0"/>
                  </a:lnTo>
                  <a:lnTo>
                    <a:pt x="0" y="0"/>
                  </a:lnTo>
                  <a:lnTo>
                    <a:pt x="0" y="914400"/>
                  </a:lnTo>
                  <a:close/>
                </a:path>
              </a:pathLst>
            </a:custGeom>
            <a:ln w="9144">
              <a:solidFill>
                <a:srgbClr val="000000"/>
              </a:solidFill>
            </a:ln>
          </p:spPr>
          <p:txBody>
            <a:bodyPr wrap="square" lIns="0" tIns="0" rIns="0" bIns="0" rtlCol="0"/>
            <a:lstStyle/>
            <a:p>
              <a:endParaRPr>
                <a:solidFill>
                  <a:prstClr val="black"/>
                </a:solidFill>
                <a:latin typeface="Calibri"/>
              </a:endParaRPr>
            </a:p>
          </p:txBody>
        </p:sp>
        <p:sp>
          <p:nvSpPr>
            <p:cNvPr id="7" name="object 7"/>
            <p:cNvSpPr/>
            <p:nvPr/>
          </p:nvSpPr>
          <p:spPr>
            <a:xfrm>
              <a:off x="1371600" y="5029200"/>
              <a:ext cx="2743200" cy="0"/>
            </a:xfrm>
            <a:custGeom>
              <a:avLst/>
              <a:gdLst/>
              <a:ahLst/>
              <a:cxnLst/>
              <a:rect l="l" t="t" r="r" b="b"/>
              <a:pathLst>
                <a:path w="2743200">
                  <a:moveTo>
                    <a:pt x="1143000" y="0"/>
                  </a:moveTo>
                  <a:lnTo>
                    <a:pt x="0" y="0"/>
                  </a:lnTo>
                </a:path>
                <a:path w="2743200">
                  <a:moveTo>
                    <a:pt x="1905000" y="0"/>
                  </a:moveTo>
                  <a:lnTo>
                    <a:pt x="2743200" y="0"/>
                  </a:lnTo>
                </a:path>
              </a:pathLst>
            </a:custGeom>
            <a:ln w="9144">
              <a:solidFill>
                <a:srgbClr val="000000"/>
              </a:solidFill>
            </a:ln>
          </p:spPr>
          <p:txBody>
            <a:bodyPr wrap="square" lIns="0" tIns="0" rIns="0" bIns="0" rtlCol="0"/>
            <a:lstStyle/>
            <a:p>
              <a:endParaRPr>
                <a:solidFill>
                  <a:prstClr val="black"/>
                </a:solidFill>
                <a:latin typeface="Calibri"/>
              </a:endParaRPr>
            </a:p>
          </p:txBody>
        </p:sp>
        <p:sp>
          <p:nvSpPr>
            <p:cNvPr id="8" name="object 8"/>
            <p:cNvSpPr/>
            <p:nvPr/>
          </p:nvSpPr>
          <p:spPr>
            <a:xfrm>
              <a:off x="1441196" y="3201161"/>
              <a:ext cx="1493520" cy="2590800"/>
            </a:xfrm>
            <a:custGeom>
              <a:avLst/>
              <a:gdLst/>
              <a:ahLst/>
              <a:cxnLst/>
              <a:rect l="l" t="t" r="r" b="b"/>
              <a:pathLst>
                <a:path w="1493520" h="2590800">
                  <a:moveTo>
                    <a:pt x="693166" y="914400"/>
                  </a:moveTo>
                  <a:lnTo>
                    <a:pt x="682015" y="873887"/>
                  </a:lnTo>
                  <a:lnTo>
                    <a:pt x="670560" y="832231"/>
                  </a:lnTo>
                  <a:lnTo>
                    <a:pt x="649541" y="851179"/>
                  </a:lnTo>
                  <a:lnTo>
                    <a:pt x="14732" y="145796"/>
                  </a:lnTo>
                  <a:lnTo>
                    <a:pt x="0" y="159004"/>
                  </a:lnTo>
                  <a:lnTo>
                    <a:pt x="634847" y="864425"/>
                  </a:lnTo>
                  <a:lnTo>
                    <a:pt x="613918" y="883285"/>
                  </a:lnTo>
                  <a:lnTo>
                    <a:pt x="693166" y="914400"/>
                  </a:lnTo>
                  <a:close/>
                </a:path>
                <a:path w="1493520" h="2590800">
                  <a:moveTo>
                    <a:pt x="1340866" y="2514600"/>
                  </a:moveTo>
                  <a:lnTo>
                    <a:pt x="1312672" y="2514600"/>
                  </a:lnTo>
                  <a:lnTo>
                    <a:pt x="1312672" y="1447800"/>
                  </a:lnTo>
                  <a:lnTo>
                    <a:pt x="1292860" y="1447800"/>
                  </a:lnTo>
                  <a:lnTo>
                    <a:pt x="1292860" y="2514600"/>
                  </a:lnTo>
                  <a:lnTo>
                    <a:pt x="1264666" y="2514600"/>
                  </a:lnTo>
                  <a:lnTo>
                    <a:pt x="1302766" y="2590800"/>
                  </a:lnTo>
                  <a:lnTo>
                    <a:pt x="1334516" y="2527300"/>
                  </a:lnTo>
                  <a:lnTo>
                    <a:pt x="1340866" y="2514600"/>
                  </a:lnTo>
                  <a:close/>
                </a:path>
                <a:path w="1493520" h="2590800">
                  <a:moveTo>
                    <a:pt x="1493266" y="76200"/>
                  </a:moveTo>
                  <a:lnTo>
                    <a:pt x="1486916" y="63500"/>
                  </a:lnTo>
                  <a:lnTo>
                    <a:pt x="1455166" y="0"/>
                  </a:lnTo>
                  <a:lnTo>
                    <a:pt x="1417066" y="76200"/>
                  </a:lnTo>
                  <a:lnTo>
                    <a:pt x="1445260" y="76200"/>
                  </a:lnTo>
                  <a:lnTo>
                    <a:pt x="1445260" y="1828800"/>
                  </a:lnTo>
                  <a:lnTo>
                    <a:pt x="1465072" y="1828800"/>
                  </a:lnTo>
                  <a:lnTo>
                    <a:pt x="1465072" y="76200"/>
                  </a:lnTo>
                  <a:lnTo>
                    <a:pt x="1493266" y="76200"/>
                  </a:lnTo>
                  <a:close/>
                </a:path>
              </a:pathLst>
            </a:custGeom>
            <a:solidFill>
              <a:srgbClr val="000000"/>
            </a:solidFill>
          </p:spPr>
          <p:txBody>
            <a:bodyPr wrap="square" lIns="0" tIns="0" rIns="0" bIns="0" rtlCol="0"/>
            <a:lstStyle/>
            <a:p>
              <a:endParaRPr>
                <a:solidFill>
                  <a:prstClr val="black"/>
                </a:solidFill>
                <a:latin typeface="Calibri"/>
              </a:endParaRPr>
            </a:p>
          </p:txBody>
        </p:sp>
      </p:grpSp>
      <p:sp>
        <p:nvSpPr>
          <p:cNvPr id="9" name="object 9"/>
          <p:cNvSpPr txBox="1"/>
          <p:nvPr/>
        </p:nvSpPr>
        <p:spPr>
          <a:xfrm>
            <a:off x="6328029" y="1322578"/>
            <a:ext cx="4619625" cy="1120820"/>
          </a:xfrm>
          <a:prstGeom prst="rect">
            <a:avLst/>
          </a:prstGeom>
        </p:spPr>
        <p:txBody>
          <a:bodyPr vert="horz" wrap="square" lIns="0" tIns="12700" rIns="0" bIns="0" rtlCol="0">
            <a:spAutoFit/>
          </a:bodyPr>
          <a:lstStyle/>
          <a:p>
            <a:pPr marL="12700" marR="5080">
              <a:spcBef>
                <a:spcPts val="100"/>
              </a:spcBef>
            </a:pPr>
            <a:r>
              <a:rPr sz="2400" spc="-5" dirty="0">
                <a:solidFill>
                  <a:prstClr val="black"/>
                </a:solidFill>
                <a:latin typeface="Times New Roman" panose="02020603050405020304" pitchFamily="18" charset="0"/>
                <a:cs typeface="Times New Roman" panose="02020603050405020304" pitchFamily="18" charset="0"/>
              </a:rPr>
              <a:t>a)</a:t>
            </a:r>
            <a:r>
              <a:rPr sz="2400" spc="10"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What</a:t>
            </a:r>
            <a:r>
              <a:rPr sz="2400" spc="20" dirty="0">
                <a:solidFill>
                  <a:prstClr val="black"/>
                </a:solidFill>
                <a:latin typeface="Times New Roman" panose="02020603050405020304" pitchFamily="18" charset="0"/>
                <a:cs typeface="Times New Roman" panose="02020603050405020304" pitchFamily="18" charset="0"/>
              </a:rPr>
              <a:t> </a:t>
            </a:r>
            <a:r>
              <a:rPr sz="2400" spc="-10" dirty="0">
                <a:solidFill>
                  <a:prstClr val="black"/>
                </a:solidFill>
                <a:latin typeface="Times New Roman" panose="02020603050405020304" pitchFamily="18" charset="0"/>
                <a:cs typeface="Times New Roman" panose="02020603050405020304" pitchFamily="18" charset="0"/>
              </a:rPr>
              <a:t>is</a:t>
            </a:r>
            <a:r>
              <a:rPr sz="2400" spc="15"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the</a:t>
            </a:r>
            <a:r>
              <a:rPr sz="2400" spc="10" dirty="0">
                <a:solidFill>
                  <a:prstClr val="black"/>
                </a:solidFill>
                <a:latin typeface="Times New Roman" panose="02020603050405020304" pitchFamily="18" charset="0"/>
                <a:cs typeface="Times New Roman" panose="02020603050405020304" pitchFamily="18" charset="0"/>
              </a:rPr>
              <a:t> </a:t>
            </a:r>
            <a:r>
              <a:rPr sz="2400" spc="-10" dirty="0">
                <a:solidFill>
                  <a:prstClr val="black"/>
                </a:solidFill>
                <a:latin typeface="Times New Roman" panose="02020603050405020304" pitchFamily="18" charset="0"/>
                <a:cs typeface="Times New Roman" panose="02020603050405020304" pitchFamily="18" charset="0"/>
              </a:rPr>
              <a:t>coefficient</a:t>
            </a:r>
            <a:r>
              <a:rPr sz="2400" spc="25"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of</a:t>
            </a:r>
            <a:r>
              <a:rPr sz="2400" spc="5"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kinetic </a:t>
            </a:r>
            <a:r>
              <a:rPr sz="2400" spc="-465"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friction</a:t>
            </a:r>
            <a:r>
              <a:rPr sz="2400" spc="5" dirty="0">
                <a:solidFill>
                  <a:prstClr val="black"/>
                </a:solidFill>
                <a:latin typeface="Times New Roman" panose="02020603050405020304" pitchFamily="18" charset="0"/>
                <a:cs typeface="Times New Roman" panose="02020603050405020304" pitchFamily="18" charset="0"/>
              </a:rPr>
              <a:t> </a:t>
            </a:r>
            <a:r>
              <a:rPr sz="2400" spc="-10" dirty="0">
                <a:solidFill>
                  <a:prstClr val="black"/>
                </a:solidFill>
                <a:latin typeface="Times New Roman" panose="02020603050405020304" pitchFamily="18" charset="0"/>
                <a:cs typeface="Times New Roman" panose="02020603050405020304" pitchFamily="18" charset="0"/>
              </a:rPr>
              <a:t>between</a:t>
            </a:r>
            <a:r>
              <a:rPr sz="2400" spc="65"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the crate</a:t>
            </a:r>
            <a:r>
              <a:rPr sz="2400" spc="5"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and</a:t>
            </a:r>
            <a:r>
              <a:rPr sz="2400" spc="10"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the </a:t>
            </a:r>
            <a:r>
              <a:rPr sz="2400"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floor?</a:t>
            </a:r>
            <a:endParaRPr sz="2400" dirty="0">
              <a:solidFill>
                <a:prstClr val="black"/>
              </a:solidFill>
              <a:latin typeface="Times New Roman" panose="02020603050405020304" pitchFamily="18" charset="0"/>
              <a:cs typeface="Times New Roman" panose="02020603050405020304" pitchFamily="18" charset="0"/>
            </a:endParaRPr>
          </a:p>
        </p:txBody>
      </p:sp>
      <p:sp>
        <p:nvSpPr>
          <p:cNvPr id="10" name="object 10"/>
          <p:cNvSpPr txBox="1"/>
          <p:nvPr/>
        </p:nvSpPr>
        <p:spPr>
          <a:xfrm>
            <a:off x="4406645" y="5398719"/>
            <a:ext cx="344170" cy="299720"/>
          </a:xfrm>
          <a:prstGeom prst="rect">
            <a:avLst/>
          </a:prstGeom>
        </p:spPr>
        <p:txBody>
          <a:bodyPr vert="horz" wrap="square" lIns="0" tIns="12700" rIns="0" bIns="0" rtlCol="0">
            <a:spAutoFit/>
          </a:bodyPr>
          <a:lstStyle/>
          <a:p>
            <a:pPr marL="12700">
              <a:spcBef>
                <a:spcPts val="100"/>
              </a:spcBef>
            </a:pPr>
            <a:r>
              <a:rPr spc="-5" dirty="0">
                <a:solidFill>
                  <a:prstClr val="black"/>
                </a:solidFill>
                <a:latin typeface="Microsoft Sans Serif"/>
                <a:cs typeface="Microsoft Sans Serif"/>
              </a:rPr>
              <a:t>mg</a:t>
            </a:r>
            <a:endParaRPr>
              <a:solidFill>
                <a:prstClr val="black"/>
              </a:solidFill>
              <a:latin typeface="Microsoft Sans Serif"/>
              <a:cs typeface="Microsoft Sans Serif"/>
            </a:endParaRPr>
          </a:p>
        </p:txBody>
      </p:sp>
      <p:sp>
        <p:nvSpPr>
          <p:cNvPr id="11" name="object 11"/>
          <p:cNvSpPr txBox="1"/>
          <p:nvPr/>
        </p:nvSpPr>
        <p:spPr>
          <a:xfrm>
            <a:off x="4610101" y="3188031"/>
            <a:ext cx="327025" cy="300355"/>
          </a:xfrm>
          <a:prstGeom prst="rect">
            <a:avLst/>
          </a:prstGeom>
        </p:spPr>
        <p:txBody>
          <a:bodyPr vert="horz" wrap="square" lIns="0" tIns="12700" rIns="0" bIns="0" rtlCol="0">
            <a:spAutoFit/>
          </a:bodyPr>
          <a:lstStyle/>
          <a:p>
            <a:pPr marL="38100">
              <a:spcBef>
                <a:spcPts val="100"/>
              </a:spcBef>
            </a:pPr>
            <a:r>
              <a:rPr dirty="0">
                <a:solidFill>
                  <a:prstClr val="black"/>
                </a:solidFill>
                <a:latin typeface="Microsoft Sans Serif"/>
                <a:cs typeface="Microsoft Sans Serif"/>
              </a:rPr>
              <a:t>F</a:t>
            </a:r>
            <a:r>
              <a:rPr baseline="-20833" dirty="0">
                <a:solidFill>
                  <a:prstClr val="black"/>
                </a:solidFill>
                <a:latin typeface="Microsoft Sans Serif"/>
                <a:cs typeface="Microsoft Sans Serif"/>
              </a:rPr>
              <a:t>N</a:t>
            </a:r>
            <a:endParaRPr baseline="-20833">
              <a:solidFill>
                <a:prstClr val="black"/>
              </a:solidFill>
              <a:latin typeface="Microsoft Sans Serif"/>
              <a:cs typeface="Microsoft Sans Serif"/>
            </a:endParaRPr>
          </a:p>
        </p:txBody>
      </p:sp>
      <p:sp>
        <p:nvSpPr>
          <p:cNvPr id="12" name="object 12"/>
          <p:cNvSpPr txBox="1"/>
          <p:nvPr/>
        </p:nvSpPr>
        <p:spPr>
          <a:xfrm>
            <a:off x="3203194" y="3075813"/>
            <a:ext cx="165100" cy="299720"/>
          </a:xfrm>
          <a:prstGeom prst="rect">
            <a:avLst/>
          </a:prstGeom>
        </p:spPr>
        <p:txBody>
          <a:bodyPr vert="horz" wrap="square" lIns="0" tIns="12700" rIns="0" bIns="0" rtlCol="0">
            <a:spAutoFit/>
          </a:bodyPr>
          <a:lstStyle/>
          <a:p>
            <a:pPr marL="12700">
              <a:spcBef>
                <a:spcPts val="100"/>
              </a:spcBef>
            </a:pPr>
            <a:r>
              <a:rPr dirty="0">
                <a:solidFill>
                  <a:prstClr val="black"/>
                </a:solidFill>
                <a:latin typeface="Microsoft Sans Serif"/>
                <a:cs typeface="Microsoft Sans Serif"/>
              </a:rPr>
              <a:t>F</a:t>
            </a:r>
            <a:endParaRPr>
              <a:solidFill>
                <a:prstClr val="black"/>
              </a:solidFill>
              <a:latin typeface="Microsoft Sans Serif"/>
              <a:cs typeface="Microsoft Sans Serif"/>
            </a:endParaRPr>
          </a:p>
        </p:txBody>
      </p:sp>
      <p:sp>
        <p:nvSpPr>
          <p:cNvPr id="13" name="object 13"/>
          <p:cNvSpPr txBox="1"/>
          <p:nvPr/>
        </p:nvSpPr>
        <p:spPr>
          <a:xfrm>
            <a:off x="3343402" y="3208401"/>
            <a:ext cx="110489" cy="197490"/>
          </a:xfrm>
          <a:prstGeom prst="rect">
            <a:avLst/>
          </a:prstGeom>
        </p:spPr>
        <p:txBody>
          <a:bodyPr vert="horz" wrap="square" lIns="0" tIns="12700" rIns="0" bIns="0" rtlCol="0">
            <a:spAutoFit/>
          </a:bodyPr>
          <a:lstStyle/>
          <a:p>
            <a:pPr marL="12700">
              <a:spcBef>
                <a:spcPts val="100"/>
              </a:spcBef>
            </a:pPr>
            <a:r>
              <a:rPr sz="1200" spc="-5" dirty="0">
                <a:solidFill>
                  <a:prstClr val="black"/>
                </a:solidFill>
                <a:latin typeface="Microsoft Sans Serif"/>
                <a:cs typeface="Microsoft Sans Serif"/>
              </a:rPr>
              <a:t>a</a:t>
            </a:r>
            <a:endParaRPr sz="1200">
              <a:solidFill>
                <a:prstClr val="black"/>
              </a:solidFill>
              <a:latin typeface="Microsoft Sans Serif"/>
              <a:cs typeface="Microsoft Sans Serif"/>
            </a:endParaRPr>
          </a:p>
        </p:txBody>
      </p:sp>
      <p:sp>
        <p:nvSpPr>
          <p:cNvPr id="14" name="object 14"/>
          <p:cNvSpPr txBox="1"/>
          <p:nvPr/>
        </p:nvSpPr>
        <p:spPr>
          <a:xfrm>
            <a:off x="3187446" y="3874389"/>
            <a:ext cx="278765" cy="299720"/>
          </a:xfrm>
          <a:prstGeom prst="rect">
            <a:avLst/>
          </a:prstGeom>
        </p:spPr>
        <p:txBody>
          <a:bodyPr vert="horz" wrap="square" lIns="0" tIns="12700" rIns="0" bIns="0" rtlCol="0">
            <a:spAutoFit/>
          </a:bodyPr>
          <a:lstStyle/>
          <a:p>
            <a:pPr marL="12700">
              <a:spcBef>
                <a:spcPts val="100"/>
              </a:spcBef>
            </a:pPr>
            <a:r>
              <a:rPr spc="-10" dirty="0">
                <a:solidFill>
                  <a:prstClr val="black"/>
                </a:solidFill>
                <a:latin typeface="Microsoft Sans Serif"/>
                <a:cs typeface="Microsoft Sans Serif"/>
              </a:rPr>
              <a:t>20</a:t>
            </a:r>
            <a:endParaRPr>
              <a:solidFill>
                <a:prstClr val="black"/>
              </a:solidFill>
              <a:latin typeface="Microsoft Sans Serif"/>
              <a:cs typeface="Microsoft Sans Serif"/>
            </a:endParaRPr>
          </a:p>
        </p:txBody>
      </p:sp>
      <p:sp>
        <p:nvSpPr>
          <p:cNvPr id="15" name="object 15"/>
          <p:cNvSpPr/>
          <p:nvPr/>
        </p:nvSpPr>
        <p:spPr>
          <a:xfrm>
            <a:off x="2896361" y="4991861"/>
            <a:ext cx="1066800" cy="76200"/>
          </a:xfrm>
          <a:custGeom>
            <a:avLst/>
            <a:gdLst/>
            <a:ahLst/>
            <a:cxnLst/>
            <a:rect l="l" t="t" r="r" b="b"/>
            <a:pathLst>
              <a:path w="1066800" h="76200">
                <a:moveTo>
                  <a:pt x="76200" y="0"/>
                </a:moveTo>
                <a:lnTo>
                  <a:pt x="0" y="38100"/>
                </a:lnTo>
                <a:lnTo>
                  <a:pt x="76200" y="76200"/>
                </a:lnTo>
                <a:lnTo>
                  <a:pt x="76200" y="48006"/>
                </a:lnTo>
                <a:lnTo>
                  <a:pt x="63500" y="48006"/>
                </a:lnTo>
                <a:lnTo>
                  <a:pt x="63500" y="28193"/>
                </a:lnTo>
                <a:lnTo>
                  <a:pt x="76200" y="28193"/>
                </a:lnTo>
                <a:lnTo>
                  <a:pt x="76200" y="0"/>
                </a:lnTo>
                <a:close/>
              </a:path>
              <a:path w="1066800" h="76200">
                <a:moveTo>
                  <a:pt x="76200" y="28193"/>
                </a:moveTo>
                <a:lnTo>
                  <a:pt x="63500" y="28193"/>
                </a:lnTo>
                <a:lnTo>
                  <a:pt x="63500" y="48006"/>
                </a:lnTo>
                <a:lnTo>
                  <a:pt x="76200" y="48006"/>
                </a:lnTo>
                <a:lnTo>
                  <a:pt x="76200" y="28193"/>
                </a:lnTo>
                <a:close/>
              </a:path>
              <a:path w="1066800" h="76200">
                <a:moveTo>
                  <a:pt x="1066800" y="28193"/>
                </a:moveTo>
                <a:lnTo>
                  <a:pt x="76200" y="28193"/>
                </a:lnTo>
                <a:lnTo>
                  <a:pt x="76200" y="48006"/>
                </a:lnTo>
                <a:lnTo>
                  <a:pt x="1066800" y="48006"/>
                </a:lnTo>
                <a:lnTo>
                  <a:pt x="1066800" y="28193"/>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6" name="object 16"/>
          <p:cNvSpPr txBox="1"/>
          <p:nvPr/>
        </p:nvSpPr>
        <p:spPr>
          <a:xfrm>
            <a:off x="2933447" y="5093970"/>
            <a:ext cx="259079" cy="299720"/>
          </a:xfrm>
          <a:prstGeom prst="rect">
            <a:avLst/>
          </a:prstGeom>
        </p:spPr>
        <p:txBody>
          <a:bodyPr vert="horz" wrap="square" lIns="0" tIns="12700" rIns="0" bIns="0" rtlCol="0">
            <a:spAutoFit/>
          </a:bodyPr>
          <a:lstStyle/>
          <a:p>
            <a:pPr marL="38100">
              <a:spcBef>
                <a:spcPts val="100"/>
              </a:spcBef>
            </a:pPr>
            <a:r>
              <a:rPr dirty="0">
                <a:solidFill>
                  <a:prstClr val="black"/>
                </a:solidFill>
                <a:latin typeface="Microsoft Sans Serif"/>
                <a:cs typeface="Microsoft Sans Serif"/>
              </a:rPr>
              <a:t>F</a:t>
            </a:r>
            <a:r>
              <a:rPr baseline="-20833" dirty="0">
                <a:solidFill>
                  <a:prstClr val="black"/>
                </a:solidFill>
                <a:latin typeface="Microsoft Sans Serif"/>
                <a:cs typeface="Microsoft Sans Serif"/>
              </a:rPr>
              <a:t>f</a:t>
            </a:r>
            <a:endParaRPr baseline="-20833">
              <a:solidFill>
                <a:prstClr val="black"/>
              </a:solidFill>
              <a:latin typeface="Microsoft Sans Serif"/>
              <a:cs typeface="Microsoft Sans Serif"/>
            </a:endParaRPr>
          </a:p>
        </p:txBody>
      </p:sp>
      <p:sp>
        <p:nvSpPr>
          <p:cNvPr id="17" name="object 17"/>
          <p:cNvSpPr/>
          <p:nvPr/>
        </p:nvSpPr>
        <p:spPr>
          <a:xfrm>
            <a:off x="2934462" y="3353561"/>
            <a:ext cx="647700" cy="800100"/>
          </a:xfrm>
          <a:custGeom>
            <a:avLst/>
            <a:gdLst/>
            <a:ahLst/>
            <a:cxnLst/>
            <a:rect l="l" t="t" r="r" b="b"/>
            <a:pathLst>
              <a:path w="647700" h="800100">
                <a:moveTo>
                  <a:pt x="647700" y="762000"/>
                </a:moveTo>
                <a:lnTo>
                  <a:pt x="627888" y="752094"/>
                </a:lnTo>
                <a:lnTo>
                  <a:pt x="571500" y="723900"/>
                </a:lnTo>
                <a:lnTo>
                  <a:pt x="571500" y="752094"/>
                </a:lnTo>
                <a:lnTo>
                  <a:pt x="43053" y="752094"/>
                </a:lnTo>
                <a:lnTo>
                  <a:pt x="69850" y="698500"/>
                </a:lnTo>
                <a:lnTo>
                  <a:pt x="76200" y="685800"/>
                </a:lnTo>
                <a:lnTo>
                  <a:pt x="48006" y="685800"/>
                </a:lnTo>
                <a:lnTo>
                  <a:pt x="48006" y="0"/>
                </a:lnTo>
                <a:lnTo>
                  <a:pt x="28194" y="0"/>
                </a:lnTo>
                <a:lnTo>
                  <a:pt x="28194" y="685800"/>
                </a:lnTo>
                <a:lnTo>
                  <a:pt x="0" y="685800"/>
                </a:lnTo>
                <a:lnTo>
                  <a:pt x="38100" y="762000"/>
                </a:lnTo>
                <a:lnTo>
                  <a:pt x="38100" y="771906"/>
                </a:lnTo>
                <a:lnTo>
                  <a:pt x="571500" y="771906"/>
                </a:lnTo>
                <a:lnTo>
                  <a:pt x="571500" y="800100"/>
                </a:lnTo>
                <a:lnTo>
                  <a:pt x="627888" y="771906"/>
                </a:lnTo>
                <a:lnTo>
                  <a:pt x="647700" y="762000"/>
                </a:lnTo>
                <a:close/>
              </a:path>
            </a:pathLst>
          </a:custGeom>
          <a:solidFill>
            <a:srgbClr val="FF0000"/>
          </a:solidFill>
        </p:spPr>
        <p:txBody>
          <a:bodyPr wrap="square" lIns="0" tIns="0" rIns="0" bIns="0" rtlCol="0"/>
          <a:lstStyle/>
          <a:p>
            <a:endParaRPr>
              <a:solidFill>
                <a:prstClr val="black"/>
              </a:solidFill>
              <a:latin typeface="Calibri"/>
            </a:endParaRPr>
          </a:p>
        </p:txBody>
      </p:sp>
      <p:sp>
        <p:nvSpPr>
          <p:cNvPr id="18" name="object 18"/>
          <p:cNvSpPr txBox="1"/>
          <p:nvPr/>
        </p:nvSpPr>
        <p:spPr>
          <a:xfrm>
            <a:off x="2441244" y="3533013"/>
            <a:ext cx="165100" cy="299720"/>
          </a:xfrm>
          <a:prstGeom prst="rect">
            <a:avLst/>
          </a:prstGeom>
        </p:spPr>
        <p:txBody>
          <a:bodyPr vert="horz" wrap="square" lIns="0" tIns="12700" rIns="0" bIns="0" rtlCol="0">
            <a:spAutoFit/>
          </a:bodyPr>
          <a:lstStyle/>
          <a:p>
            <a:pPr marL="12700">
              <a:spcBef>
                <a:spcPts val="100"/>
              </a:spcBef>
            </a:pPr>
            <a:r>
              <a:rPr dirty="0">
                <a:solidFill>
                  <a:prstClr val="black"/>
                </a:solidFill>
                <a:latin typeface="Microsoft Sans Serif"/>
                <a:cs typeface="Microsoft Sans Serif"/>
              </a:rPr>
              <a:t>F</a:t>
            </a:r>
            <a:endParaRPr>
              <a:solidFill>
                <a:prstClr val="black"/>
              </a:solidFill>
              <a:latin typeface="Microsoft Sans Serif"/>
              <a:cs typeface="Microsoft Sans Serif"/>
            </a:endParaRPr>
          </a:p>
        </p:txBody>
      </p:sp>
      <p:sp>
        <p:nvSpPr>
          <p:cNvPr id="19" name="object 19"/>
          <p:cNvSpPr txBox="1"/>
          <p:nvPr/>
        </p:nvSpPr>
        <p:spPr>
          <a:xfrm>
            <a:off x="2581452" y="3674746"/>
            <a:ext cx="167640" cy="176329"/>
          </a:xfrm>
          <a:prstGeom prst="rect">
            <a:avLst/>
          </a:prstGeom>
        </p:spPr>
        <p:txBody>
          <a:bodyPr vert="horz" wrap="square" lIns="0" tIns="14604" rIns="0" bIns="0" rtlCol="0">
            <a:spAutoFit/>
          </a:bodyPr>
          <a:lstStyle/>
          <a:p>
            <a:pPr marL="12700">
              <a:spcBef>
                <a:spcPts val="114"/>
              </a:spcBef>
            </a:pPr>
            <a:r>
              <a:rPr sz="1050" spc="-5" dirty="0">
                <a:solidFill>
                  <a:prstClr val="black"/>
                </a:solidFill>
                <a:latin typeface="Microsoft Sans Serif"/>
                <a:cs typeface="Microsoft Sans Serif"/>
              </a:rPr>
              <a:t>ay</a:t>
            </a:r>
            <a:endParaRPr sz="1050">
              <a:solidFill>
                <a:prstClr val="black"/>
              </a:solidFill>
              <a:latin typeface="Microsoft Sans Serif"/>
              <a:cs typeface="Microsoft Sans Serif"/>
            </a:endParaRPr>
          </a:p>
        </p:txBody>
      </p:sp>
      <p:sp>
        <p:nvSpPr>
          <p:cNvPr id="20" name="object 20"/>
          <p:cNvSpPr txBox="1"/>
          <p:nvPr/>
        </p:nvSpPr>
        <p:spPr>
          <a:xfrm>
            <a:off x="2958846" y="4255389"/>
            <a:ext cx="165100" cy="299720"/>
          </a:xfrm>
          <a:prstGeom prst="rect">
            <a:avLst/>
          </a:prstGeom>
        </p:spPr>
        <p:txBody>
          <a:bodyPr vert="horz" wrap="square" lIns="0" tIns="12700" rIns="0" bIns="0" rtlCol="0">
            <a:spAutoFit/>
          </a:bodyPr>
          <a:lstStyle/>
          <a:p>
            <a:pPr marL="12700">
              <a:spcBef>
                <a:spcPts val="100"/>
              </a:spcBef>
            </a:pPr>
            <a:r>
              <a:rPr dirty="0">
                <a:solidFill>
                  <a:prstClr val="black"/>
                </a:solidFill>
                <a:latin typeface="Microsoft Sans Serif"/>
                <a:cs typeface="Microsoft Sans Serif"/>
              </a:rPr>
              <a:t>F</a:t>
            </a:r>
            <a:endParaRPr>
              <a:solidFill>
                <a:prstClr val="black"/>
              </a:solidFill>
              <a:latin typeface="Microsoft Sans Serif"/>
              <a:cs typeface="Microsoft Sans Serif"/>
            </a:endParaRPr>
          </a:p>
        </p:txBody>
      </p:sp>
      <p:sp>
        <p:nvSpPr>
          <p:cNvPr id="21" name="object 21"/>
          <p:cNvSpPr txBox="1"/>
          <p:nvPr/>
        </p:nvSpPr>
        <p:spPr>
          <a:xfrm>
            <a:off x="3099053" y="4397122"/>
            <a:ext cx="167640" cy="176329"/>
          </a:xfrm>
          <a:prstGeom prst="rect">
            <a:avLst/>
          </a:prstGeom>
        </p:spPr>
        <p:txBody>
          <a:bodyPr vert="horz" wrap="square" lIns="0" tIns="14604" rIns="0" bIns="0" rtlCol="0">
            <a:spAutoFit/>
          </a:bodyPr>
          <a:lstStyle/>
          <a:p>
            <a:pPr marL="12700">
              <a:spcBef>
                <a:spcPts val="114"/>
              </a:spcBef>
            </a:pPr>
            <a:r>
              <a:rPr sz="1050" spc="-5" dirty="0">
                <a:solidFill>
                  <a:prstClr val="black"/>
                </a:solidFill>
                <a:latin typeface="Microsoft Sans Serif"/>
                <a:cs typeface="Microsoft Sans Serif"/>
              </a:rPr>
              <a:t>ax</a:t>
            </a:r>
            <a:endParaRPr sz="1050">
              <a:solidFill>
                <a:prstClr val="black"/>
              </a:solidFill>
              <a:latin typeface="Microsoft Sans Serif"/>
              <a:cs typeface="Microsoft Sans Serif"/>
            </a:endParaRPr>
          </a:p>
        </p:txBody>
      </p:sp>
      <p:sp>
        <p:nvSpPr>
          <p:cNvPr id="22" name="object 22"/>
          <p:cNvSpPr txBox="1"/>
          <p:nvPr/>
        </p:nvSpPr>
        <p:spPr>
          <a:xfrm>
            <a:off x="5897169" y="3886096"/>
            <a:ext cx="127000" cy="194284"/>
          </a:xfrm>
          <a:prstGeom prst="rect">
            <a:avLst/>
          </a:prstGeom>
        </p:spPr>
        <p:txBody>
          <a:bodyPr vert="horz" wrap="square" lIns="0" tIns="17145" rIns="0" bIns="0" rtlCol="0">
            <a:spAutoFit/>
          </a:bodyPr>
          <a:lstStyle/>
          <a:p>
            <a:pPr marL="12700">
              <a:spcBef>
                <a:spcPts val="135"/>
              </a:spcBef>
            </a:pPr>
            <a:r>
              <a:rPr sz="1150" i="1" spc="25" dirty="0">
                <a:solidFill>
                  <a:prstClr val="black"/>
                </a:solidFill>
                <a:latin typeface="Times New Roman"/>
                <a:cs typeface="Times New Roman"/>
              </a:rPr>
              <a:t>N</a:t>
            </a:r>
            <a:endParaRPr sz="1150">
              <a:solidFill>
                <a:prstClr val="black"/>
              </a:solidFill>
              <a:latin typeface="Times New Roman"/>
              <a:cs typeface="Times New Roman"/>
            </a:endParaRPr>
          </a:p>
        </p:txBody>
      </p:sp>
      <p:sp>
        <p:nvSpPr>
          <p:cNvPr id="23" name="object 23"/>
          <p:cNvSpPr txBox="1"/>
          <p:nvPr/>
        </p:nvSpPr>
        <p:spPr>
          <a:xfrm>
            <a:off x="5918058" y="3461734"/>
            <a:ext cx="67945" cy="194284"/>
          </a:xfrm>
          <a:prstGeom prst="rect">
            <a:avLst/>
          </a:prstGeom>
        </p:spPr>
        <p:txBody>
          <a:bodyPr vert="horz" wrap="square" lIns="0" tIns="17145" rIns="0" bIns="0" rtlCol="0">
            <a:spAutoFit/>
          </a:bodyPr>
          <a:lstStyle/>
          <a:p>
            <a:pPr marL="12700">
              <a:spcBef>
                <a:spcPts val="135"/>
              </a:spcBef>
            </a:pPr>
            <a:r>
              <a:rPr sz="1150" i="1" spc="10" dirty="0">
                <a:solidFill>
                  <a:prstClr val="black"/>
                </a:solidFill>
                <a:latin typeface="Times New Roman"/>
                <a:cs typeface="Times New Roman"/>
              </a:rPr>
              <a:t>f</a:t>
            </a:r>
            <a:endParaRPr sz="1150">
              <a:solidFill>
                <a:prstClr val="black"/>
              </a:solidFill>
              <a:latin typeface="Times New Roman"/>
              <a:cs typeface="Times New Roman"/>
            </a:endParaRPr>
          </a:p>
        </p:txBody>
      </p:sp>
      <p:sp>
        <p:nvSpPr>
          <p:cNvPr id="24" name="object 24"/>
          <p:cNvSpPr txBox="1"/>
          <p:nvPr/>
        </p:nvSpPr>
        <p:spPr>
          <a:xfrm>
            <a:off x="6447826" y="3037372"/>
            <a:ext cx="375285" cy="194284"/>
          </a:xfrm>
          <a:prstGeom prst="rect">
            <a:avLst/>
          </a:prstGeom>
        </p:spPr>
        <p:txBody>
          <a:bodyPr vert="horz" wrap="square" lIns="0" tIns="17145" rIns="0" bIns="0" rtlCol="0">
            <a:spAutoFit/>
          </a:bodyPr>
          <a:lstStyle/>
          <a:p>
            <a:pPr marL="12700">
              <a:spcBef>
                <a:spcPts val="135"/>
              </a:spcBef>
              <a:tabLst>
                <a:tab pos="260985" algn="l"/>
              </a:tabLst>
            </a:pPr>
            <a:r>
              <a:rPr sz="1150" i="1" spc="15" dirty="0">
                <a:solidFill>
                  <a:prstClr val="black"/>
                </a:solidFill>
                <a:latin typeface="Times New Roman"/>
                <a:cs typeface="Times New Roman"/>
              </a:rPr>
              <a:t>k	</a:t>
            </a:r>
            <a:r>
              <a:rPr sz="1150" i="1" spc="25" dirty="0">
                <a:solidFill>
                  <a:prstClr val="black"/>
                </a:solidFill>
                <a:latin typeface="Times New Roman"/>
                <a:cs typeface="Times New Roman"/>
              </a:rPr>
              <a:t>N</a:t>
            </a:r>
            <a:endParaRPr sz="1150">
              <a:solidFill>
                <a:prstClr val="black"/>
              </a:solidFill>
              <a:latin typeface="Times New Roman"/>
              <a:cs typeface="Times New Roman"/>
            </a:endParaRPr>
          </a:p>
        </p:txBody>
      </p:sp>
      <p:sp>
        <p:nvSpPr>
          <p:cNvPr id="25" name="object 25"/>
          <p:cNvSpPr txBox="1"/>
          <p:nvPr/>
        </p:nvSpPr>
        <p:spPr>
          <a:xfrm>
            <a:off x="5918058" y="3037372"/>
            <a:ext cx="67945" cy="194284"/>
          </a:xfrm>
          <a:prstGeom prst="rect">
            <a:avLst/>
          </a:prstGeom>
        </p:spPr>
        <p:txBody>
          <a:bodyPr vert="horz" wrap="square" lIns="0" tIns="17145" rIns="0" bIns="0" rtlCol="0">
            <a:spAutoFit/>
          </a:bodyPr>
          <a:lstStyle/>
          <a:p>
            <a:pPr marL="12700">
              <a:spcBef>
                <a:spcPts val="135"/>
              </a:spcBef>
            </a:pPr>
            <a:r>
              <a:rPr sz="1150" i="1" spc="10" dirty="0">
                <a:solidFill>
                  <a:prstClr val="black"/>
                </a:solidFill>
                <a:latin typeface="Times New Roman"/>
                <a:cs typeface="Times New Roman"/>
              </a:rPr>
              <a:t>f</a:t>
            </a:r>
            <a:endParaRPr sz="1150">
              <a:solidFill>
                <a:prstClr val="black"/>
              </a:solidFill>
              <a:latin typeface="Times New Roman"/>
              <a:cs typeface="Times New Roman"/>
            </a:endParaRPr>
          </a:p>
        </p:txBody>
      </p:sp>
      <p:sp>
        <p:nvSpPr>
          <p:cNvPr id="26" name="object 26"/>
          <p:cNvSpPr txBox="1"/>
          <p:nvPr/>
        </p:nvSpPr>
        <p:spPr>
          <a:xfrm>
            <a:off x="5707722" y="4450785"/>
            <a:ext cx="2133600" cy="812800"/>
          </a:xfrm>
          <a:prstGeom prst="rect">
            <a:avLst/>
          </a:prstGeom>
        </p:spPr>
        <p:txBody>
          <a:bodyPr vert="horz" wrap="square" lIns="0" tIns="78740" rIns="0" bIns="0" rtlCol="0">
            <a:spAutoFit/>
          </a:bodyPr>
          <a:lstStyle/>
          <a:p>
            <a:pPr marL="38100">
              <a:spcBef>
                <a:spcPts val="620"/>
              </a:spcBef>
            </a:pPr>
            <a:r>
              <a:rPr sz="2000" spc="10" dirty="0">
                <a:solidFill>
                  <a:prstClr val="black"/>
                </a:solidFill>
                <a:latin typeface="Times New Roman"/>
                <a:cs typeface="Times New Roman"/>
              </a:rPr>
              <a:t>56</a:t>
            </a:r>
            <a:r>
              <a:rPr sz="2000" spc="15" dirty="0">
                <a:solidFill>
                  <a:prstClr val="black"/>
                </a:solidFill>
                <a:latin typeface="Times New Roman"/>
                <a:cs typeface="Times New Roman"/>
              </a:rPr>
              <a:t>3</a:t>
            </a:r>
            <a:r>
              <a:rPr sz="2000" spc="5" dirty="0">
                <a:solidFill>
                  <a:prstClr val="black"/>
                </a:solidFill>
                <a:latin typeface="Times New Roman"/>
                <a:cs typeface="Times New Roman"/>
              </a:rPr>
              <a:t>.8</a:t>
            </a:r>
            <a:r>
              <a:rPr sz="2000" spc="20" dirty="0">
                <a:solidFill>
                  <a:prstClr val="black"/>
                </a:solidFill>
                <a:latin typeface="Times New Roman"/>
                <a:cs typeface="Times New Roman"/>
              </a:rPr>
              <a:t>2</a:t>
            </a:r>
            <a:r>
              <a:rPr sz="2000" spc="-60" dirty="0">
                <a:solidFill>
                  <a:prstClr val="black"/>
                </a:solidFill>
                <a:latin typeface="Times New Roman"/>
                <a:cs typeface="Times New Roman"/>
              </a:rPr>
              <a:t> </a:t>
            </a:r>
            <a:r>
              <a:rPr sz="2000" spc="20" dirty="0">
                <a:solidFill>
                  <a:prstClr val="black"/>
                </a:solidFill>
                <a:latin typeface="Symbol"/>
                <a:cs typeface="Symbol"/>
              </a:rPr>
              <a:t></a:t>
            </a:r>
            <a:r>
              <a:rPr sz="2000" spc="-5" dirty="0">
                <a:solidFill>
                  <a:prstClr val="black"/>
                </a:solidFill>
                <a:latin typeface="Times New Roman"/>
                <a:cs typeface="Times New Roman"/>
              </a:rPr>
              <a:t> </a:t>
            </a:r>
            <a:r>
              <a:rPr sz="2150" spc="15" dirty="0">
                <a:solidFill>
                  <a:prstClr val="black"/>
                </a:solidFill>
                <a:latin typeface="Symbol"/>
                <a:cs typeface="Symbol"/>
              </a:rPr>
              <a:t></a:t>
            </a:r>
            <a:r>
              <a:rPr sz="1725" i="1" spc="22" baseline="-24154" dirty="0">
                <a:solidFill>
                  <a:prstClr val="black"/>
                </a:solidFill>
                <a:latin typeface="Times New Roman"/>
                <a:cs typeface="Times New Roman"/>
              </a:rPr>
              <a:t>k</a:t>
            </a:r>
            <a:r>
              <a:rPr sz="1725" i="1" spc="-225" baseline="-24154" dirty="0">
                <a:solidFill>
                  <a:prstClr val="black"/>
                </a:solidFill>
                <a:latin typeface="Times New Roman"/>
                <a:cs typeface="Times New Roman"/>
              </a:rPr>
              <a:t> </a:t>
            </a:r>
            <a:r>
              <a:rPr sz="2000" spc="10" dirty="0">
                <a:solidFill>
                  <a:prstClr val="black"/>
                </a:solidFill>
                <a:latin typeface="Times New Roman"/>
                <a:cs typeface="Times New Roman"/>
              </a:rPr>
              <a:t>1705</a:t>
            </a:r>
            <a:r>
              <a:rPr sz="2000" spc="5" dirty="0">
                <a:solidFill>
                  <a:prstClr val="black"/>
                </a:solidFill>
                <a:latin typeface="Times New Roman"/>
                <a:cs typeface="Times New Roman"/>
              </a:rPr>
              <a:t>.</a:t>
            </a:r>
            <a:r>
              <a:rPr sz="2000" spc="10" dirty="0">
                <a:solidFill>
                  <a:prstClr val="black"/>
                </a:solidFill>
                <a:latin typeface="Times New Roman"/>
                <a:cs typeface="Times New Roman"/>
              </a:rPr>
              <a:t>21</a:t>
            </a:r>
            <a:endParaRPr sz="2000" dirty="0">
              <a:solidFill>
                <a:prstClr val="black"/>
              </a:solidFill>
              <a:latin typeface="Times New Roman"/>
              <a:cs typeface="Times New Roman"/>
            </a:endParaRPr>
          </a:p>
          <a:p>
            <a:pPr marL="49530">
              <a:spcBef>
                <a:spcPts val="520"/>
              </a:spcBef>
            </a:pPr>
            <a:r>
              <a:rPr sz="2150" spc="15" dirty="0">
                <a:solidFill>
                  <a:prstClr val="black"/>
                </a:solidFill>
                <a:latin typeface="Symbol"/>
                <a:cs typeface="Symbol"/>
              </a:rPr>
              <a:t></a:t>
            </a:r>
            <a:r>
              <a:rPr sz="1725" i="1" spc="22" baseline="-24154" dirty="0">
                <a:solidFill>
                  <a:prstClr val="black"/>
                </a:solidFill>
                <a:latin typeface="Times New Roman"/>
                <a:cs typeface="Times New Roman"/>
              </a:rPr>
              <a:t>k</a:t>
            </a:r>
            <a:r>
              <a:rPr sz="1725" i="1" spc="232" baseline="-24154" dirty="0">
                <a:solidFill>
                  <a:prstClr val="black"/>
                </a:solidFill>
                <a:latin typeface="Times New Roman"/>
                <a:cs typeface="Times New Roman"/>
              </a:rPr>
              <a:t> </a:t>
            </a:r>
            <a:r>
              <a:rPr sz="2000" spc="20" dirty="0">
                <a:solidFill>
                  <a:prstClr val="black"/>
                </a:solidFill>
                <a:latin typeface="Symbol"/>
                <a:cs typeface="Symbol"/>
              </a:rPr>
              <a:t></a:t>
            </a:r>
            <a:r>
              <a:rPr sz="2000" spc="-90" dirty="0">
                <a:solidFill>
                  <a:prstClr val="black"/>
                </a:solidFill>
                <a:latin typeface="Times New Roman"/>
                <a:cs typeface="Times New Roman"/>
              </a:rPr>
              <a:t> </a:t>
            </a:r>
            <a:r>
              <a:rPr sz="2000" spc="10" dirty="0">
                <a:solidFill>
                  <a:prstClr val="black"/>
                </a:solidFill>
                <a:latin typeface="Times New Roman"/>
                <a:cs typeface="Times New Roman"/>
              </a:rPr>
              <a:t>0.331</a:t>
            </a:r>
            <a:endParaRPr sz="2000" dirty="0">
              <a:solidFill>
                <a:prstClr val="black"/>
              </a:solidFill>
              <a:latin typeface="Times New Roman"/>
              <a:cs typeface="Times New Roman"/>
            </a:endParaRPr>
          </a:p>
        </p:txBody>
      </p:sp>
      <p:sp>
        <p:nvSpPr>
          <p:cNvPr id="27" name="object 27"/>
          <p:cNvSpPr txBox="1"/>
          <p:nvPr/>
        </p:nvSpPr>
        <p:spPr>
          <a:xfrm>
            <a:off x="5711219" y="3582373"/>
            <a:ext cx="3787140" cy="891540"/>
          </a:xfrm>
          <a:prstGeom prst="rect">
            <a:avLst/>
          </a:prstGeom>
        </p:spPr>
        <p:txBody>
          <a:bodyPr vert="horz" wrap="square" lIns="0" tIns="129539" rIns="0" bIns="0" rtlCol="0">
            <a:spAutoFit/>
          </a:bodyPr>
          <a:lstStyle/>
          <a:p>
            <a:pPr marL="50800">
              <a:spcBef>
                <a:spcPts val="1019"/>
              </a:spcBef>
              <a:tabLst>
                <a:tab pos="401320" algn="l"/>
              </a:tabLst>
            </a:pPr>
            <a:r>
              <a:rPr sz="2000" i="1" spc="25" dirty="0">
                <a:solidFill>
                  <a:prstClr val="black"/>
                </a:solidFill>
                <a:latin typeface="Times New Roman"/>
                <a:cs typeface="Times New Roman"/>
              </a:rPr>
              <a:t>F	</a:t>
            </a:r>
            <a:r>
              <a:rPr sz="2000" spc="20" dirty="0">
                <a:solidFill>
                  <a:prstClr val="black"/>
                </a:solidFill>
                <a:latin typeface="Symbol"/>
                <a:cs typeface="Symbol"/>
              </a:rPr>
              <a:t></a:t>
            </a:r>
            <a:r>
              <a:rPr sz="2000" spc="30" dirty="0">
                <a:solidFill>
                  <a:prstClr val="black"/>
                </a:solidFill>
                <a:latin typeface="Times New Roman"/>
                <a:cs typeface="Times New Roman"/>
              </a:rPr>
              <a:t> </a:t>
            </a:r>
            <a:r>
              <a:rPr sz="2000" i="1" spc="-114" dirty="0">
                <a:solidFill>
                  <a:prstClr val="black"/>
                </a:solidFill>
                <a:latin typeface="Times New Roman"/>
                <a:cs typeface="Times New Roman"/>
              </a:rPr>
              <a:t>F</a:t>
            </a:r>
            <a:r>
              <a:rPr sz="1725" i="1" spc="150" baseline="-24154" dirty="0">
                <a:solidFill>
                  <a:prstClr val="black"/>
                </a:solidFill>
                <a:latin typeface="Times New Roman"/>
                <a:cs typeface="Times New Roman"/>
              </a:rPr>
              <a:t>a</a:t>
            </a:r>
            <a:r>
              <a:rPr sz="1725" i="1" spc="22" baseline="-24154" dirty="0">
                <a:solidFill>
                  <a:prstClr val="black"/>
                </a:solidFill>
                <a:latin typeface="Times New Roman"/>
                <a:cs typeface="Times New Roman"/>
              </a:rPr>
              <a:t>y</a:t>
            </a:r>
            <a:r>
              <a:rPr sz="1725" i="1" baseline="-24154" dirty="0">
                <a:solidFill>
                  <a:prstClr val="black"/>
                </a:solidFill>
                <a:latin typeface="Times New Roman"/>
                <a:cs typeface="Times New Roman"/>
              </a:rPr>
              <a:t> </a:t>
            </a:r>
            <a:r>
              <a:rPr sz="1725" i="1" spc="-104" baseline="-24154" dirty="0">
                <a:solidFill>
                  <a:prstClr val="black"/>
                </a:solidFill>
                <a:latin typeface="Times New Roman"/>
                <a:cs typeface="Times New Roman"/>
              </a:rPr>
              <a:t> </a:t>
            </a:r>
            <a:r>
              <a:rPr sz="2000" spc="20" dirty="0">
                <a:solidFill>
                  <a:prstClr val="black"/>
                </a:solidFill>
                <a:latin typeface="Symbol"/>
                <a:cs typeface="Symbol"/>
              </a:rPr>
              <a:t></a:t>
            </a:r>
            <a:r>
              <a:rPr sz="2000" spc="-130" dirty="0">
                <a:solidFill>
                  <a:prstClr val="black"/>
                </a:solidFill>
                <a:latin typeface="Times New Roman"/>
                <a:cs typeface="Times New Roman"/>
              </a:rPr>
              <a:t> </a:t>
            </a:r>
            <a:r>
              <a:rPr sz="2000" i="1" spc="80" dirty="0">
                <a:solidFill>
                  <a:prstClr val="black"/>
                </a:solidFill>
                <a:latin typeface="Times New Roman"/>
                <a:cs typeface="Times New Roman"/>
              </a:rPr>
              <a:t>m</a:t>
            </a:r>
            <a:r>
              <a:rPr sz="2000" i="1" spc="20" dirty="0">
                <a:solidFill>
                  <a:prstClr val="black"/>
                </a:solidFill>
                <a:latin typeface="Times New Roman"/>
                <a:cs typeface="Times New Roman"/>
              </a:rPr>
              <a:t>g</a:t>
            </a:r>
            <a:r>
              <a:rPr sz="2000" i="1" spc="35" dirty="0">
                <a:solidFill>
                  <a:prstClr val="black"/>
                </a:solidFill>
                <a:latin typeface="Times New Roman"/>
                <a:cs typeface="Times New Roman"/>
              </a:rPr>
              <a:t> </a:t>
            </a:r>
            <a:r>
              <a:rPr sz="2000" spc="20" dirty="0">
                <a:solidFill>
                  <a:prstClr val="black"/>
                </a:solidFill>
                <a:latin typeface="Symbol"/>
                <a:cs typeface="Symbol"/>
              </a:rPr>
              <a:t></a:t>
            </a:r>
            <a:r>
              <a:rPr sz="2000" spc="25" dirty="0">
                <a:solidFill>
                  <a:prstClr val="black"/>
                </a:solidFill>
                <a:latin typeface="Times New Roman"/>
                <a:cs typeface="Times New Roman"/>
              </a:rPr>
              <a:t> </a:t>
            </a:r>
            <a:r>
              <a:rPr sz="2000" i="1" spc="-110" dirty="0">
                <a:solidFill>
                  <a:prstClr val="black"/>
                </a:solidFill>
                <a:latin typeface="Times New Roman"/>
                <a:cs typeface="Times New Roman"/>
              </a:rPr>
              <a:t>F</a:t>
            </a:r>
            <a:r>
              <a:rPr sz="1725" i="1" spc="30" baseline="-24154" dirty="0">
                <a:solidFill>
                  <a:prstClr val="black"/>
                </a:solidFill>
                <a:latin typeface="Times New Roman"/>
                <a:cs typeface="Times New Roman"/>
              </a:rPr>
              <a:t>a</a:t>
            </a:r>
            <a:r>
              <a:rPr sz="1725" i="1" baseline="-24154" dirty="0">
                <a:solidFill>
                  <a:prstClr val="black"/>
                </a:solidFill>
                <a:latin typeface="Times New Roman"/>
                <a:cs typeface="Times New Roman"/>
              </a:rPr>
              <a:t> </a:t>
            </a:r>
            <a:r>
              <a:rPr sz="1725" i="1" spc="-187" baseline="-24154" dirty="0">
                <a:solidFill>
                  <a:prstClr val="black"/>
                </a:solidFill>
                <a:latin typeface="Times New Roman"/>
                <a:cs typeface="Times New Roman"/>
              </a:rPr>
              <a:t> </a:t>
            </a:r>
            <a:r>
              <a:rPr sz="2000" spc="60" dirty="0">
                <a:solidFill>
                  <a:prstClr val="black"/>
                </a:solidFill>
                <a:latin typeface="Times New Roman"/>
                <a:cs typeface="Times New Roman"/>
              </a:rPr>
              <a:t>s</a:t>
            </a:r>
            <a:r>
              <a:rPr sz="2000" spc="-50" dirty="0">
                <a:solidFill>
                  <a:prstClr val="black"/>
                </a:solidFill>
                <a:latin typeface="Times New Roman"/>
                <a:cs typeface="Times New Roman"/>
              </a:rPr>
              <a:t>i</a:t>
            </a:r>
            <a:r>
              <a:rPr sz="2000" spc="185" dirty="0">
                <a:solidFill>
                  <a:prstClr val="black"/>
                </a:solidFill>
                <a:latin typeface="Times New Roman"/>
                <a:cs typeface="Times New Roman"/>
              </a:rPr>
              <a:t>n</a:t>
            </a:r>
            <a:r>
              <a:rPr sz="2150" spc="-55" dirty="0">
                <a:solidFill>
                  <a:prstClr val="black"/>
                </a:solidFill>
                <a:latin typeface="Symbol"/>
                <a:cs typeface="Symbol"/>
              </a:rPr>
              <a:t></a:t>
            </a:r>
            <a:r>
              <a:rPr sz="2150" spc="45" dirty="0">
                <a:solidFill>
                  <a:prstClr val="black"/>
                </a:solidFill>
                <a:latin typeface="Times New Roman"/>
                <a:cs typeface="Times New Roman"/>
              </a:rPr>
              <a:t> </a:t>
            </a:r>
            <a:r>
              <a:rPr sz="2000" spc="165" dirty="0">
                <a:solidFill>
                  <a:prstClr val="black"/>
                </a:solidFill>
                <a:latin typeface="Symbol"/>
                <a:cs typeface="Symbol"/>
              </a:rPr>
              <a:t></a:t>
            </a:r>
            <a:r>
              <a:rPr sz="2000" spc="10" dirty="0">
                <a:solidFill>
                  <a:prstClr val="black"/>
                </a:solidFill>
                <a:latin typeface="Times New Roman"/>
                <a:cs typeface="Times New Roman"/>
              </a:rPr>
              <a:t>1500</a:t>
            </a:r>
            <a:endParaRPr sz="2000" dirty="0">
              <a:solidFill>
                <a:prstClr val="black"/>
              </a:solidFill>
              <a:latin typeface="Times New Roman"/>
              <a:cs typeface="Times New Roman"/>
            </a:endParaRPr>
          </a:p>
          <a:p>
            <a:pPr marL="50800">
              <a:spcBef>
                <a:spcPts val="910"/>
              </a:spcBef>
            </a:pPr>
            <a:r>
              <a:rPr sz="2000" i="1" spc="-60" dirty="0">
                <a:solidFill>
                  <a:prstClr val="black"/>
                </a:solidFill>
                <a:latin typeface="Times New Roman"/>
                <a:cs typeface="Times New Roman"/>
              </a:rPr>
              <a:t>F</a:t>
            </a:r>
            <a:r>
              <a:rPr sz="1725" i="1" spc="37" baseline="-24154" dirty="0">
                <a:solidFill>
                  <a:prstClr val="black"/>
                </a:solidFill>
                <a:latin typeface="Times New Roman"/>
                <a:cs typeface="Times New Roman"/>
              </a:rPr>
              <a:t>N</a:t>
            </a:r>
            <a:r>
              <a:rPr sz="1725" i="1" baseline="-24154" dirty="0">
                <a:solidFill>
                  <a:prstClr val="black"/>
                </a:solidFill>
                <a:latin typeface="Times New Roman"/>
                <a:cs typeface="Times New Roman"/>
              </a:rPr>
              <a:t>  </a:t>
            </a:r>
            <a:r>
              <a:rPr sz="1725" i="1" spc="-89" baseline="-24154" dirty="0">
                <a:solidFill>
                  <a:prstClr val="black"/>
                </a:solidFill>
                <a:latin typeface="Times New Roman"/>
                <a:cs typeface="Times New Roman"/>
              </a:rPr>
              <a:t> </a:t>
            </a:r>
            <a:r>
              <a:rPr sz="2000" spc="20" dirty="0">
                <a:solidFill>
                  <a:prstClr val="black"/>
                </a:solidFill>
                <a:latin typeface="Symbol"/>
                <a:cs typeface="Symbol"/>
              </a:rPr>
              <a:t></a:t>
            </a:r>
            <a:r>
              <a:rPr sz="2000" spc="-65" dirty="0">
                <a:solidFill>
                  <a:prstClr val="black"/>
                </a:solidFill>
                <a:latin typeface="Times New Roman"/>
                <a:cs typeface="Times New Roman"/>
              </a:rPr>
              <a:t> </a:t>
            </a:r>
            <a:r>
              <a:rPr sz="2000" spc="10" dirty="0">
                <a:solidFill>
                  <a:prstClr val="black"/>
                </a:solidFill>
                <a:latin typeface="Times New Roman"/>
                <a:cs typeface="Times New Roman"/>
              </a:rPr>
              <a:t>600(</a:t>
            </a:r>
            <a:r>
              <a:rPr sz="2000" spc="60" dirty="0">
                <a:solidFill>
                  <a:prstClr val="black"/>
                </a:solidFill>
                <a:latin typeface="Times New Roman"/>
                <a:cs typeface="Times New Roman"/>
              </a:rPr>
              <a:t>s</a:t>
            </a:r>
            <a:r>
              <a:rPr sz="2000" spc="-50" dirty="0">
                <a:solidFill>
                  <a:prstClr val="black"/>
                </a:solidFill>
                <a:latin typeface="Times New Roman"/>
                <a:cs typeface="Times New Roman"/>
              </a:rPr>
              <a:t>i</a:t>
            </a:r>
            <a:r>
              <a:rPr sz="2000" spc="20" dirty="0">
                <a:solidFill>
                  <a:prstClr val="black"/>
                </a:solidFill>
                <a:latin typeface="Times New Roman"/>
                <a:cs typeface="Times New Roman"/>
              </a:rPr>
              <a:t>n</a:t>
            </a:r>
            <a:r>
              <a:rPr sz="2000" spc="-155" dirty="0">
                <a:solidFill>
                  <a:prstClr val="black"/>
                </a:solidFill>
                <a:latin typeface="Times New Roman"/>
                <a:cs typeface="Times New Roman"/>
              </a:rPr>
              <a:t> </a:t>
            </a:r>
            <a:r>
              <a:rPr sz="2000" spc="10" dirty="0">
                <a:solidFill>
                  <a:prstClr val="black"/>
                </a:solidFill>
                <a:latin typeface="Times New Roman"/>
                <a:cs typeface="Times New Roman"/>
              </a:rPr>
              <a:t>20)</a:t>
            </a:r>
            <a:r>
              <a:rPr sz="2000" spc="-165" dirty="0">
                <a:solidFill>
                  <a:prstClr val="black"/>
                </a:solidFill>
                <a:latin typeface="Times New Roman"/>
                <a:cs typeface="Times New Roman"/>
              </a:rPr>
              <a:t> </a:t>
            </a:r>
            <a:r>
              <a:rPr sz="2000" spc="165" dirty="0">
                <a:solidFill>
                  <a:prstClr val="black"/>
                </a:solidFill>
                <a:latin typeface="Symbol"/>
                <a:cs typeface="Symbol"/>
              </a:rPr>
              <a:t></a:t>
            </a:r>
            <a:r>
              <a:rPr sz="2000" spc="10" dirty="0">
                <a:solidFill>
                  <a:prstClr val="black"/>
                </a:solidFill>
                <a:latin typeface="Times New Roman"/>
                <a:cs typeface="Times New Roman"/>
              </a:rPr>
              <a:t>150</a:t>
            </a:r>
            <a:r>
              <a:rPr sz="2000" spc="20" dirty="0">
                <a:solidFill>
                  <a:prstClr val="black"/>
                </a:solidFill>
                <a:latin typeface="Times New Roman"/>
                <a:cs typeface="Times New Roman"/>
              </a:rPr>
              <a:t>0</a:t>
            </a:r>
            <a:r>
              <a:rPr sz="2000" spc="-60" dirty="0">
                <a:solidFill>
                  <a:prstClr val="black"/>
                </a:solidFill>
                <a:latin typeface="Times New Roman"/>
                <a:cs typeface="Times New Roman"/>
              </a:rPr>
              <a:t> </a:t>
            </a:r>
            <a:r>
              <a:rPr sz="2000" spc="20" dirty="0">
                <a:solidFill>
                  <a:prstClr val="black"/>
                </a:solidFill>
                <a:latin typeface="Symbol"/>
                <a:cs typeface="Symbol"/>
              </a:rPr>
              <a:t></a:t>
            </a:r>
            <a:r>
              <a:rPr sz="2000" spc="-260" dirty="0">
                <a:solidFill>
                  <a:prstClr val="black"/>
                </a:solidFill>
                <a:latin typeface="Times New Roman"/>
                <a:cs typeface="Times New Roman"/>
              </a:rPr>
              <a:t> </a:t>
            </a:r>
            <a:r>
              <a:rPr sz="2000" spc="10" dirty="0">
                <a:solidFill>
                  <a:prstClr val="black"/>
                </a:solidFill>
                <a:latin typeface="Times New Roman"/>
                <a:cs typeface="Times New Roman"/>
              </a:rPr>
              <a:t>1705.2</a:t>
            </a:r>
            <a:r>
              <a:rPr sz="2000" spc="-20" dirty="0">
                <a:solidFill>
                  <a:prstClr val="black"/>
                </a:solidFill>
                <a:latin typeface="Times New Roman"/>
                <a:cs typeface="Times New Roman"/>
              </a:rPr>
              <a:t>1</a:t>
            </a:r>
            <a:r>
              <a:rPr sz="2000" i="1" spc="25" dirty="0">
                <a:solidFill>
                  <a:prstClr val="black"/>
                </a:solidFill>
                <a:latin typeface="Times New Roman"/>
                <a:cs typeface="Times New Roman"/>
              </a:rPr>
              <a:t>N</a:t>
            </a:r>
            <a:endParaRPr sz="2000" dirty="0">
              <a:solidFill>
                <a:prstClr val="black"/>
              </a:solidFill>
              <a:latin typeface="Times New Roman"/>
              <a:cs typeface="Times New Roman"/>
            </a:endParaRPr>
          </a:p>
        </p:txBody>
      </p:sp>
      <p:sp>
        <p:nvSpPr>
          <p:cNvPr id="28" name="object 28"/>
          <p:cNvSpPr txBox="1"/>
          <p:nvPr/>
        </p:nvSpPr>
        <p:spPr>
          <a:xfrm>
            <a:off x="5723920" y="2753938"/>
            <a:ext cx="4619625" cy="874394"/>
          </a:xfrm>
          <a:prstGeom prst="rect">
            <a:avLst/>
          </a:prstGeom>
        </p:spPr>
        <p:txBody>
          <a:bodyPr vert="horz" wrap="square" lIns="0" tIns="109220" rIns="0" bIns="0" rtlCol="0">
            <a:spAutoFit/>
          </a:bodyPr>
          <a:lstStyle/>
          <a:p>
            <a:pPr marL="38100">
              <a:spcBef>
                <a:spcPts val="860"/>
              </a:spcBef>
              <a:tabLst>
                <a:tab pos="370205" algn="l"/>
              </a:tabLst>
            </a:pPr>
            <a:r>
              <a:rPr sz="2000" i="1" spc="25" dirty="0">
                <a:solidFill>
                  <a:prstClr val="black"/>
                </a:solidFill>
                <a:latin typeface="Times New Roman"/>
                <a:cs typeface="Times New Roman"/>
              </a:rPr>
              <a:t>F	</a:t>
            </a:r>
            <a:r>
              <a:rPr sz="2000" spc="20" dirty="0">
                <a:solidFill>
                  <a:prstClr val="black"/>
                </a:solidFill>
                <a:latin typeface="Symbol"/>
                <a:cs typeface="Symbol"/>
              </a:rPr>
              <a:t></a:t>
            </a:r>
            <a:r>
              <a:rPr sz="2000" spc="-30" dirty="0">
                <a:solidFill>
                  <a:prstClr val="black"/>
                </a:solidFill>
                <a:latin typeface="Times New Roman"/>
                <a:cs typeface="Times New Roman"/>
              </a:rPr>
              <a:t> </a:t>
            </a:r>
            <a:r>
              <a:rPr sz="2150" spc="-65" dirty="0">
                <a:solidFill>
                  <a:prstClr val="black"/>
                </a:solidFill>
                <a:latin typeface="Symbol"/>
                <a:cs typeface="Symbol"/>
              </a:rPr>
              <a:t></a:t>
            </a:r>
            <a:r>
              <a:rPr sz="2150" spc="300" dirty="0">
                <a:solidFill>
                  <a:prstClr val="black"/>
                </a:solidFill>
                <a:latin typeface="Times New Roman"/>
                <a:cs typeface="Times New Roman"/>
              </a:rPr>
              <a:t> </a:t>
            </a:r>
            <a:r>
              <a:rPr sz="2000" i="1" spc="25" dirty="0">
                <a:solidFill>
                  <a:prstClr val="black"/>
                </a:solidFill>
                <a:latin typeface="Times New Roman"/>
                <a:cs typeface="Times New Roman"/>
              </a:rPr>
              <a:t>F</a:t>
            </a:r>
            <a:endParaRPr sz="2000" dirty="0">
              <a:solidFill>
                <a:prstClr val="black"/>
              </a:solidFill>
              <a:latin typeface="Times New Roman"/>
              <a:cs typeface="Times New Roman"/>
            </a:endParaRPr>
          </a:p>
          <a:p>
            <a:pPr marL="38100">
              <a:spcBef>
                <a:spcPts val="760"/>
              </a:spcBef>
              <a:tabLst>
                <a:tab pos="370205" algn="l"/>
              </a:tabLst>
            </a:pPr>
            <a:r>
              <a:rPr sz="2000" i="1" spc="25" dirty="0">
                <a:solidFill>
                  <a:prstClr val="black"/>
                </a:solidFill>
                <a:latin typeface="Times New Roman"/>
                <a:cs typeface="Times New Roman"/>
              </a:rPr>
              <a:t>F	</a:t>
            </a:r>
            <a:r>
              <a:rPr sz="2000" spc="20" dirty="0">
                <a:solidFill>
                  <a:prstClr val="black"/>
                </a:solidFill>
                <a:latin typeface="Symbol"/>
                <a:cs typeface="Symbol"/>
              </a:rPr>
              <a:t></a:t>
            </a:r>
            <a:r>
              <a:rPr sz="2000" spc="30" dirty="0">
                <a:solidFill>
                  <a:prstClr val="black"/>
                </a:solidFill>
                <a:latin typeface="Times New Roman"/>
                <a:cs typeface="Times New Roman"/>
              </a:rPr>
              <a:t> </a:t>
            </a:r>
            <a:r>
              <a:rPr sz="2000" i="1" spc="-114" dirty="0">
                <a:solidFill>
                  <a:prstClr val="black"/>
                </a:solidFill>
                <a:latin typeface="Times New Roman"/>
                <a:cs typeface="Times New Roman"/>
              </a:rPr>
              <a:t>F</a:t>
            </a:r>
            <a:r>
              <a:rPr sz="1725" i="1" spc="150" baseline="-24154" dirty="0">
                <a:solidFill>
                  <a:prstClr val="black"/>
                </a:solidFill>
                <a:latin typeface="Times New Roman"/>
                <a:cs typeface="Times New Roman"/>
              </a:rPr>
              <a:t>a</a:t>
            </a:r>
            <a:r>
              <a:rPr sz="1725" i="1" spc="22" baseline="-24154" dirty="0">
                <a:solidFill>
                  <a:prstClr val="black"/>
                </a:solidFill>
                <a:latin typeface="Times New Roman"/>
                <a:cs typeface="Times New Roman"/>
              </a:rPr>
              <a:t>x</a:t>
            </a:r>
            <a:r>
              <a:rPr sz="1725" i="1" baseline="-24154" dirty="0">
                <a:solidFill>
                  <a:prstClr val="black"/>
                </a:solidFill>
                <a:latin typeface="Times New Roman"/>
                <a:cs typeface="Times New Roman"/>
              </a:rPr>
              <a:t> </a:t>
            </a:r>
            <a:r>
              <a:rPr sz="1725" i="1" spc="52" baseline="-24154" dirty="0">
                <a:solidFill>
                  <a:prstClr val="black"/>
                </a:solidFill>
                <a:latin typeface="Times New Roman"/>
                <a:cs typeface="Times New Roman"/>
              </a:rPr>
              <a:t> </a:t>
            </a:r>
            <a:r>
              <a:rPr sz="2000" spc="20" dirty="0">
                <a:solidFill>
                  <a:prstClr val="black"/>
                </a:solidFill>
                <a:latin typeface="Symbol"/>
                <a:cs typeface="Symbol"/>
              </a:rPr>
              <a:t></a:t>
            </a:r>
            <a:r>
              <a:rPr sz="2000" spc="30" dirty="0">
                <a:solidFill>
                  <a:prstClr val="black"/>
                </a:solidFill>
                <a:latin typeface="Times New Roman"/>
                <a:cs typeface="Times New Roman"/>
              </a:rPr>
              <a:t> </a:t>
            </a:r>
            <a:r>
              <a:rPr sz="2000" i="1" spc="-114" dirty="0">
                <a:solidFill>
                  <a:prstClr val="black"/>
                </a:solidFill>
                <a:latin typeface="Times New Roman"/>
                <a:cs typeface="Times New Roman"/>
              </a:rPr>
              <a:t>F</a:t>
            </a:r>
            <a:r>
              <a:rPr sz="1725" i="1" spc="30" baseline="-24154" dirty="0">
                <a:solidFill>
                  <a:prstClr val="black"/>
                </a:solidFill>
                <a:latin typeface="Times New Roman"/>
                <a:cs typeface="Times New Roman"/>
              </a:rPr>
              <a:t>a</a:t>
            </a:r>
            <a:r>
              <a:rPr sz="1725" i="1" baseline="-24154" dirty="0">
                <a:solidFill>
                  <a:prstClr val="black"/>
                </a:solidFill>
                <a:latin typeface="Times New Roman"/>
                <a:cs typeface="Times New Roman"/>
              </a:rPr>
              <a:t> </a:t>
            </a:r>
            <a:r>
              <a:rPr sz="1725" i="1" spc="-135" baseline="-24154" dirty="0">
                <a:solidFill>
                  <a:prstClr val="black"/>
                </a:solidFill>
                <a:latin typeface="Times New Roman"/>
                <a:cs typeface="Times New Roman"/>
              </a:rPr>
              <a:t> </a:t>
            </a:r>
            <a:r>
              <a:rPr sz="2000" spc="-50" dirty="0">
                <a:solidFill>
                  <a:prstClr val="black"/>
                </a:solidFill>
                <a:latin typeface="Times New Roman"/>
                <a:cs typeface="Times New Roman"/>
              </a:rPr>
              <a:t>c</a:t>
            </a:r>
            <a:r>
              <a:rPr sz="2000" spc="10" dirty="0">
                <a:solidFill>
                  <a:prstClr val="black"/>
                </a:solidFill>
                <a:latin typeface="Times New Roman"/>
                <a:cs typeface="Times New Roman"/>
              </a:rPr>
              <a:t>o</a:t>
            </a:r>
            <a:r>
              <a:rPr sz="2000" spc="150" dirty="0">
                <a:solidFill>
                  <a:prstClr val="black"/>
                </a:solidFill>
                <a:latin typeface="Times New Roman"/>
                <a:cs typeface="Times New Roman"/>
              </a:rPr>
              <a:t>s</a:t>
            </a:r>
            <a:r>
              <a:rPr sz="2150" spc="-55" dirty="0">
                <a:solidFill>
                  <a:prstClr val="black"/>
                </a:solidFill>
                <a:latin typeface="Symbol"/>
                <a:cs typeface="Symbol"/>
              </a:rPr>
              <a:t></a:t>
            </a:r>
            <a:r>
              <a:rPr sz="2150" spc="170" dirty="0">
                <a:solidFill>
                  <a:prstClr val="black"/>
                </a:solidFill>
                <a:latin typeface="Times New Roman"/>
                <a:cs typeface="Times New Roman"/>
              </a:rPr>
              <a:t> </a:t>
            </a:r>
            <a:r>
              <a:rPr sz="2000" spc="20" dirty="0">
                <a:solidFill>
                  <a:prstClr val="black"/>
                </a:solidFill>
                <a:latin typeface="Symbol"/>
                <a:cs typeface="Symbol"/>
              </a:rPr>
              <a:t></a:t>
            </a:r>
            <a:r>
              <a:rPr sz="2000" spc="-65" dirty="0">
                <a:solidFill>
                  <a:prstClr val="black"/>
                </a:solidFill>
                <a:latin typeface="Times New Roman"/>
                <a:cs typeface="Times New Roman"/>
              </a:rPr>
              <a:t> </a:t>
            </a:r>
            <a:r>
              <a:rPr sz="2000" spc="10" dirty="0">
                <a:solidFill>
                  <a:prstClr val="black"/>
                </a:solidFill>
                <a:latin typeface="Times New Roman"/>
                <a:cs typeface="Times New Roman"/>
              </a:rPr>
              <a:t>600(</a:t>
            </a:r>
            <a:r>
              <a:rPr sz="2000" spc="-50" dirty="0">
                <a:solidFill>
                  <a:prstClr val="black"/>
                </a:solidFill>
                <a:latin typeface="Times New Roman"/>
                <a:cs typeface="Times New Roman"/>
              </a:rPr>
              <a:t>c</a:t>
            </a:r>
            <a:r>
              <a:rPr sz="2000" spc="10" dirty="0">
                <a:solidFill>
                  <a:prstClr val="black"/>
                </a:solidFill>
                <a:latin typeface="Times New Roman"/>
                <a:cs typeface="Times New Roman"/>
              </a:rPr>
              <a:t>o</a:t>
            </a:r>
            <a:r>
              <a:rPr sz="2000" spc="15" dirty="0">
                <a:solidFill>
                  <a:prstClr val="black"/>
                </a:solidFill>
                <a:latin typeface="Times New Roman"/>
                <a:cs typeface="Times New Roman"/>
              </a:rPr>
              <a:t>s</a:t>
            </a:r>
            <a:r>
              <a:rPr sz="2000" spc="-180" dirty="0">
                <a:solidFill>
                  <a:prstClr val="black"/>
                </a:solidFill>
                <a:latin typeface="Times New Roman"/>
                <a:cs typeface="Times New Roman"/>
              </a:rPr>
              <a:t> </a:t>
            </a:r>
            <a:r>
              <a:rPr sz="2000" spc="10" dirty="0">
                <a:solidFill>
                  <a:prstClr val="black"/>
                </a:solidFill>
                <a:latin typeface="Times New Roman"/>
                <a:cs typeface="Times New Roman"/>
              </a:rPr>
              <a:t>20)</a:t>
            </a:r>
            <a:r>
              <a:rPr sz="2000" spc="-40" dirty="0">
                <a:solidFill>
                  <a:prstClr val="black"/>
                </a:solidFill>
                <a:latin typeface="Times New Roman"/>
                <a:cs typeface="Times New Roman"/>
              </a:rPr>
              <a:t> </a:t>
            </a:r>
            <a:r>
              <a:rPr sz="2000" spc="20" dirty="0">
                <a:solidFill>
                  <a:prstClr val="black"/>
                </a:solidFill>
                <a:latin typeface="Symbol"/>
                <a:cs typeface="Symbol"/>
              </a:rPr>
              <a:t></a:t>
            </a:r>
            <a:r>
              <a:rPr sz="2000" spc="-100" dirty="0">
                <a:solidFill>
                  <a:prstClr val="black"/>
                </a:solidFill>
                <a:latin typeface="Times New Roman"/>
                <a:cs typeface="Times New Roman"/>
              </a:rPr>
              <a:t> </a:t>
            </a:r>
            <a:r>
              <a:rPr sz="2000" spc="10" dirty="0">
                <a:solidFill>
                  <a:prstClr val="black"/>
                </a:solidFill>
                <a:latin typeface="Times New Roman"/>
                <a:cs typeface="Times New Roman"/>
              </a:rPr>
              <a:t>563</a:t>
            </a:r>
            <a:r>
              <a:rPr sz="2000" spc="5" dirty="0">
                <a:solidFill>
                  <a:prstClr val="black"/>
                </a:solidFill>
                <a:latin typeface="Times New Roman"/>
                <a:cs typeface="Times New Roman"/>
              </a:rPr>
              <a:t>.</a:t>
            </a:r>
            <a:r>
              <a:rPr sz="2000" spc="10" dirty="0">
                <a:solidFill>
                  <a:prstClr val="black"/>
                </a:solidFill>
                <a:latin typeface="Times New Roman"/>
                <a:cs typeface="Times New Roman"/>
              </a:rPr>
              <a:t>8</a:t>
            </a:r>
            <a:r>
              <a:rPr sz="2000" spc="140" dirty="0">
                <a:solidFill>
                  <a:prstClr val="black"/>
                </a:solidFill>
                <a:latin typeface="Times New Roman"/>
                <a:cs typeface="Times New Roman"/>
              </a:rPr>
              <a:t>2</a:t>
            </a:r>
            <a:r>
              <a:rPr sz="2000" i="1" spc="25" dirty="0">
                <a:solidFill>
                  <a:prstClr val="black"/>
                </a:solidFill>
                <a:latin typeface="Times New Roman"/>
                <a:cs typeface="Times New Roman"/>
              </a:rPr>
              <a:t>N</a:t>
            </a:r>
            <a:endParaRPr sz="2000" dirty="0">
              <a:solidFill>
                <a:prstClr val="black"/>
              </a:solidFill>
              <a:latin typeface="Times New Roman"/>
              <a:cs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barn(inVertical)">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86908" y="133921"/>
            <a:ext cx="3608072" cy="622222"/>
          </a:xfrm>
          <a:prstGeom prst="rect">
            <a:avLst/>
          </a:prstGeom>
        </p:spPr>
        <p:txBody>
          <a:bodyPr vert="horz" wrap="square" lIns="0" tIns="12700" rIns="0" bIns="0" rtlCol="0">
            <a:spAutoFit/>
          </a:bodyPr>
          <a:lstStyle/>
          <a:p>
            <a:pPr marL="12700">
              <a:spcBef>
                <a:spcPts val="100"/>
              </a:spcBef>
            </a:pPr>
            <a:r>
              <a:rPr spc="-70" dirty="0">
                <a:latin typeface="Algerian" panose="04020705040A02060702" pitchFamily="82" charset="0"/>
              </a:rPr>
              <a:t>Example</a:t>
            </a:r>
          </a:p>
        </p:txBody>
      </p:sp>
      <p:sp>
        <p:nvSpPr>
          <p:cNvPr id="3" name="object 3"/>
          <p:cNvSpPr txBox="1"/>
          <p:nvPr/>
        </p:nvSpPr>
        <p:spPr>
          <a:xfrm>
            <a:off x="145774" y="783916"/>
            <a:ext cx="6445780" cy="2369880"/>
          </a:xfrm>
          <a:prstGeom prst="rect">
            <a:avLst/>
          </a:prstGeom>
        </p:spPr>
        <p:txBody>
          <a:bodyPr vert="horz" wrap="square" lIns="0" tIns="12700" rIns="0" bIns="0" rtlCol="0">
            <a:spAutoFit/>
          </a:bodyPr>
          <a:lstStyle/>
          <a:p>
            <a:pPr marL="406400" marR="17780" indent="-343535" algn="just">
              <a:spcBef>
                <a:spcPts val="100"/>
              </a:spcBef>
            </a:pPr>
            <a:r>
              <a:rPr sz="2400" dirty="0">
                <a:solidFill>
                  <a:prstClr val="black"/>
                </a:solidFill>
                <a:latin typeface="Times New Roman" panose="02020603050405020304" pitchFamily="18" charset="0"/>
                <a:cs typeface="Times New Roman" panose="02020603050405020304" pitchFamily="18" charset="0"/>
              </a:rPr>
              <a:t>If</a:t>
            </a:r>
            <a:r>
              <a:rPr sz="2400" spc="5"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the</a:t>
            </a:r>
            <a:r>
              <a:rPr sz="2400" spc="10"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600</a:t>
            </a:r>
            <a:r>
              <a:rPr sz="2400" spc="25"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N</a:t>
            </a:r>
            <a:r>
              <a:rPr sz="2400" spc="10"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force</a:t>
            </a:r>
            <a:r>
              <a:rPr sz="2400" spc="10" dirty="0">
                <a:solidFill>
                  <a:prstClr val="black"/>
                </a:solidFill>
                <a:latin typeface="Times New Roman" panose="02020603050405020304" pitchFamily="18" charset="0"/>
                <a:cs typeface="Times New Roman" panose="02020603050405020304" pitchFamily="18" charset="0"/>
              </a:rPr>
              <a:t> </a:t>
            </a:r>
            <a:r>
              <a:rPr sz="2400" spc="-10" dirty="0">
                <a:solidFill>
                  <a:prstClr val="black"/>
                </a:solidFill>
                <a:latin typeface="Times New Roman" panose="02020603050405020304" pitchFamily="18" charset="0"/>
                <a:cs typeface="Times New Roman" panose="02020603050405020304" pitchFamily="18" charset="0"/>
              </a:rPr>
              <a:t>is</a:t>
            </a:r>
            <a:r>
              <a:rPr sz="2400" spc="15"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instead</a:t>
            </a:r>
            <a:r>
              <a:rPr sz="2400" spc="15" dirty="0">
                <a:solidFill>
                  <a:prstClr val="black"/>
                </a:solidFill>
                <a:latin typeface="Times New Roman" panose="02020603050405020304" pitchFamily="18" charset="0"/>
                <a:cs typeface="Times New Roman" panose="02020603050405020304" pitchFamily="18" charset="0"/>
              </a:rPr>
              <a:t> </a:t>
            </a:r>
            <a:r>
              <a:rPr sz="2400" spc="-10" dirty="0">
                <a:solidFill>
                  <a:prstClr val="black"/>
                </a:solidFill>
                <a:latin typeface="Times New Roman" panose="02020603050405020304" pitchFamily="18" charset="0"/>
                <a:cs typeface="Times New Roman" panose="02020603050405020304" pitchFamily="18" charset="0"/>
              </a:rPr>
              <a:t>pulling</a:t>
            </a:r>
            <a:r>
              <a:rPr sz="2400" spc="35"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the </a:t>
            </a:r>
            <a:r>
              <a:rPr sz="2400" spc="5"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block</a:t>
            </a:r>
            <a:r>
              <a:rPr sz="2400" spc="25"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at</a:t>
            </a:r>
            <a:r>
              <a:rPr sz="2400" spc="5"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an</a:t>
            </a:r>
            <a:r>
              <a:rPr sz="2400" spc="20" dirty="0">
                <a:solidFill>
                  <a:prstClr val="black"/>
                </a:solidFill>
                <a:latin typeface="Times New Roman" panose="02020603050405020304" pitchFamily="18" charset="0"/>
                <a:cs typeface="Times New Roman" panose="02020603050405020304" pitchFamily="18" charset="0"/>
              </a:rPr>
              <a:t> </a:t>
            </a:r>
            <a:r>
              <a:rPr sz="2400" spc="-10" dirty="0">
                <a:solidFill>
                  <a:prstClr val="black"/>
                </a:solidFill>
                <a:latin typeface="Times New Roman" panose="02020603050405020304" pitchFamily="18" charset="0"/>
                <a:cs typeface="Times New Roman" panose="02020603050405020304" pitchFamily="18" charset="0"/>
              </a:rPr>
              <a:t>angle</a:t>
            </a:r>
            <a:r>
              <a:rPr sz="2400" spc="25"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of</a:t>
            </a:r>
            <a:r>
              <a:rPr sz="2400" spc="15"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20°</a:t>
            </a:r>
            <a:r>
              <a:rPr sz="2400" spc="20"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above</a:t>
            </a:r>
            <a:r>
              <a:rPr sz="2400" spc="20"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the </a:t>
            </a:r>
            <a:r>
              <a:rPr sz="2400" spc="5" dirty="0">
                <a:solidFill>
                  <a:prstClr val="black"/>
                </a:solidFill>
                <a:latin typeface="Times New Roman" panose="02020603050405020304" pitchFamily="18" charset="0"/>
                <a:cs typeface="Times New Roman" panose="02020603050405020304" pitchFamily="18" charset="0"/>
              </a:rPr>
              <a:t> </a:t>
            </a:r>
            <a:r>
              <a:rPr sz="2400" spc="-10" dirty="0">
                <a:solidFill>
                  <a:prstClr val="black"/>
                </a:solidFill>
                <a:latin typeface="Times New Roman" panose="02020603050405020304" pitchFamily="18" charset="0"/>
                <a:cs typeface="Times New Roman" panose="02020603050405020304" pitchFamily="18" charset="0"/>
              </a:rPr>
              <a:t>horizontal</a:t>
            </a:r>
            <a:r>
              <a:rPr sz="2400" spc="35"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as</a:t>
            </a:r>
            <a:r>
              <a:rPr sz="2400" spc="20" dirty="0">
                <a:solidFill>
                  <a:prstClr val="black"/>
                </a:solidFill>
                <a:latin typeface="Times New Roman" panose="02020603050405020304" pitchFamily="18" charset="0"/>
                <a:cs typeface="Times New Roman" panose="02020603050405020304" pitchFamily="18" charset="0"/>
              </a:rPr>
              <a:t> </a:t>
            </a:r>
            <a:r>
              <a:rPr sz="2400" spc="-15" dirty="0">
                <a:solidFill>
                  <a:prstClr val="black"/>
                </a:solidFill>
                <a:latin typeface="Times New Roman" panose="02020603050405020304" pitchFamily="18" charset="0"/>
                <a:cs typeface="Times New Roman" panose="02020603050405020304" pitchFamily="18" charset="0"/>
              </a:rPr>
              <a:t>shown</a:t>
            </a:r>
            <a:r>
              <a:rPr sz="2400" spc="65"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in</a:t>
            </a:r>
            <a:r>
              <a:rPr sz="2400" spc="10"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the</a:t>
            </a:r>
            <a:r>
              <a:rPr sz="2400" spc="15" dirty="0">
                <a:solidFill>
                  <a:prstClr val="black"/>
                </a:solidFill>
                <a:latin typeface="Times New Roman" panose="02020603050405020304" pitchFamily="18" charset="0"/>
                <a:cs typeface="Times New Roman" panose="02020603050405020304" pitchFamily="18" charset="0"/>
              </a:rPr>
              <a:t> </a:t>
            </a:r>
            <a:r>
              <a:rPr sz="2400" spc="-10" dirty="0">
                <a:solidFill>
                  <a:prstClr val="black"/>
                </a:solidFill>
                <a:latin typeface="Times New Roman" panose="02020603050405020304" pitchFamily="18" charset="0"/>
                <a:cs typeface="Times New Roman" panose="02020603050405020304" pitchFamily="18" charset="0"/>
              </a:rPr>
              <a:t>figure, </a:t>
            </a:r>
            <a:r>
              <a:rPr sz="2400" spc="-5" dirty="0">
                <a:solidFill>
                  <a:prstClr val="black"/>
                </a:solidFill>
                <a:latin typeface="Times New Roman" panose="02020603050405020304" pitchFamily="18" charset="0"/>
                <a:cs typeface="Times New Roman" panose="02020603050405020304" pitchFamily="18" charset="0"/>
              </a:rPr>
              <a:t> </a:t>
            </a:r>
            <a:r>
              <a:rPr sz="2400" spc="-15" dirty="0">
                <a:solidFill>
                  <a:prstClr val="black"/>
                </a:solidFill>
                <a:latin typeface="Times New Roman" panose="02020603050405020304" pitchFamily="18" charset="0"/>
                <a:cs typeface="Times New Roman" panose="02020603050405020304" pitchFamily="18" charset="0"/>
              </a:rPr>
              <a:t>what</a:t>
            </a:r>
            <a:r>
              <a:rPr sz="2400" spc="50" dirty="0">
                <a:solidFill>
                  <a:prstClr val="black"/>
                </a:solidFill>
                <a:latin typeface="Times New Roman" panose="02020603050405020304" pitchFamily="18" charset="0"/>
                <a:cs typeface="Times New Roman" panose="02020603050405020304" pitchFamily="18" charset="0"/>
              </a:rPr>
              <a:t> </a:t>
            </a:r>
            <a:r>
              <a:rPr sz="2400" spc="-25" dirty="0">
                <a:solidFill>
                  <a:prstClr val="black"/>
                </a:solidFill>
                <a:latin typeface="Times New Roman" panose="02020603050405020304" pitchFamily="18" charset="0"/>
                <a:cs typeface="Times New Roman" panose="02020603050405020304" pitchFamily="18" charset="0"/>
              </a:rPr>
              <a:t>will</a:t>
            </a:r>
            <a:r>
              <a:rPr sz="2400" spc="60"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be</a:t>
            </a:r>
            <a:r>
              <a:rPr sz="2400" spc="15"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the</a:t>
            </a:r>
            <a:r>
              <a:rPr sz="2400" spc="10"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acceleration</a:t>
            </a:r>
            <a:r>
              <a:rPr sz="2400" spc="35"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of the </a:t>
            </a:r>
            <a:r>
              <a:rPr sz="2400" spc="5"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crate.</a:t>
            </a:r>
            <a:r>
              <a:rPr sz="2400" spc="15"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Assume</a:t>
            </a:r>
            <a:r>
              <a:rPr sz="2400" spc="10"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that</a:t>
            </a:r>
            <a:r>
              <a:rPr sz="2400" spc="20"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the</a:t>
            </a:r>
            <a:r>
              <a:rPr sz="2400" spc="5"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coefficient</a:t>
            </a:r>
            <a:r>
              <a:rPr sz="2400" spc="15"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of </a:t>
            </a:r>
            <a:r>
              <a:rPr sz="2400" spc="-459"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friction</a:t>
            </a:r>
            <a:r>
              <a:rPr sz="2400" spc="5" dirty="0">
                <a:solidFill>
                  <a:prstClr val="black"/>
                </a:solidFill>
                <a:latin typeface="Times New Roman" panose="02020603050405020304" pitchFamily="18" charset="0"/>
                <a:cs typeface="Times New Roman" panose="02020603050405020304" pitchFamily="18" charset="0"/>
              </a:rPr>
              <a:t> </a:t>
            </a:r>
            <a:r>
              <a:rPr sz="2400" spc="-10" dirty="0">
                <a:solidFill>
                  <a:prstClr val="black"/>
                </a:solidFill>
                <a:latin typeface="Times New Roman" panose="02020603050405020304" pitchFamily="18" charset="0"/>
                <a:cs typeface="Times New Roman" panose="02020603050405020304" pitchFamily="18" charset="0"/>
              </a:rPr>
              <a:t>is</a:t>
            </a:r>
            <a:r>
              <a:rPr sz="2400" spc="20" dirty="0">
                <a:solidFill>
                  <a:prstClr val="black"/>
                </a:solidFill>
                <a:latin typeface="Times New Roman" panose="02020603050405020304" pitchFamily="18" charset="0"/>
                <a:cs typeface="Times New Roman" panose="02020603050405020304" pitchFamily="18" charset="0"/>
              </a:rPr>
              <a:t> </a:t>
            </a:r>
            <a:r>
              <a:rPr sz="2400" dirty="0">
                <a:solidFill>
                  <a:prstClr val="black"/>
                </a:solidFill>
                <a:latin typeface="Times New Roman" panose="02020603050405020304" pitchFamily="18" charset="0"/>
                <a:cs typeface="Times New Roman" panose="02020603050405020304" pitchFamily="18" charset="0"/>
              </a:rPr>
              <a:t>the</a:t>
            </a:r>
            <a:r>
              <a:rPr sz="2400" spc="10"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same</a:t>
            </a:r>
            <a:r>
              <a:rPr sz="2400" spc="30"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as</a:t>
            </a:r>
            <a:r>
              <a:rPr sz="2400" spc="20"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found</a:t>
            </a:r>
            <a:r>
              <a:rPr sz="2400" spc="10" dirty="0">
                <a:solidFill>
                  <a:prstClr val="black"/>
                </a:solidFill>
                <a:latin typeface="Times New Roman" panose="02020603050405020304" pitchFamily="18" charset="0"/>
                <a:cs typeface="Times New Roman" panose="02020603050405020304" pitchFamily="18" charset="0"/>
              </a:rPr>
              <a:t> </a:t>
            </a:r>
            <a:r>
              <a:rPr sz="2400" spc="-10" dirty="0">
                <a:solidFill>
                  <a:prstClr val="black"/>
                </a:solidFill>
                <a:latin typeface="Times New Roman" panose="02020603050405020304" pitchFamily="18" charset="0"/>
                <a:cs typeface="Times New Roman" panose="02020603050405020304" pitchFamily="18" charset="0"/>
              </a:rPr>
              <a:t>in</a:t>
            </a:r>
            <a:r>
              <a:rPr sz="2400" spc="30" dirty="0">
                <a:solidFill>
                  <a:prstClr val="black"/>
                </a:solidFill>
                <a:latin typeface="Times New Roman" panose="02020603050405020304" pitchFamily="18" charset="0"/>
                <a:cs typeface="Times New Roman" panose="02020603050405020304" pitchFamily="18" charset="0"/>
              </a:rPr>
              <a:t> </a:t>
            </a:r>
            <a:r>
              <a:rPr sz="2400" spc="-5" dirty="0">
                <a:solidFill>
                  <a:prstClr val="black"/>
                </a:solidFill>
                <a:latin typeface="Times New Roman" panose="02020603050405020304" pitchFamily="18" charset="0"/>
                <a:cs typeface="Times New Roman" panose="02020603050405020304" pitchFamily="18" charset="0"/>
              </a:rPr>
              <a:t>(a)</a:t>
            </a:r>
            <a:endParaRPr sz="2400" dirty="0">
              <a:solidFill>
                <a:prstClr val="black"/>
              </a:solidFill>
              <a:latin typeface="Times New Roman" panose="02020603050405020304" pitchFamily="18" charset="0"/>
              <a:cs typeface="Times New Roman" panose="02020603050405020304" pitchFamily="18" charset="0"/>
            </a:endParaRPr>
          </a:p>
          <a:p>
            <a:pPr marL="25400" algn="just">
              <a:spcBef>
                <a:spcPts val="1085"/>
              </a:spcBef>
            </a:pPr>
            <a:r>
              <a:rPr lang="en-US" sz="2400" i="1" spc="-15" dirty="0">
                <a:solidFill>
                  <a:prstClr val="black"/>
                </a:solidFill>
                <a:latin typeface="Times New Roman" panose="02020603050405020304" pitchFamily="18" charset="0"/>
                <a:cs typeface="Times New Roman" panose="02020603050405020304" pitchFamily="18" charset="0"/>
              </a:rPr>
              <a:t>                            </a:t>
            </a:r>
            <a:r>
              <a:rPr sz="2400" i="1" spc="-15" dirty="0" err="1">
                <a:solidFill>
                  <a:prstClr val="black"/>
                </a:solidFill>
                <a:latin typeface="Times New Roman" panose="02020603050405020304" pitchFamily="18" charset="0"/>
                <a:cs typeface="Times New Roman" panose="02020603050405020304" pitchFamily="18" charset="0"/>
              </a:rPr>
              <a:t>F</a:t>
            </a:r>
            <a:r>
              <a:rPr lang="en-US" sz="2400" i="1" spc="-22" baseline="-24691" dirty="0" err="1">
                <a:solidFill>
                  <a:prstClr val="black"/>
                </a:solidFill>
                <a:latin typeface="Times New Roman" panose="02020603050405020304" pitchFamily="18" charset="0"/>
                <a:cs typeface="Times New Roman" panose="02020603050405020304" pitchFamily="18" charset="0"/>
              </a:rPr>
              <a:t>n</a:t>
            </a:r>
            <a:r>
              <a:rPr sz="2400" i="1" spc="-22" baseline="-24691" dirty="0" err="1">
                <a:solidFill>
                  <a:prstClr val="black"/>
                </a:solidFill>
                <a:latin typeface="Times New Roman" panose="02020603050405020304" pitchFamily="18" charset="0"/>
                <a:cs typeface="Times New Roman" panose="02020603050405020304" pitchFamily="18" charset="0"/>
              </a:rPr>
              <a:t>et</a:t>
            </a:r>
            <a:r>
              <a:rPr lang="en-US" sz="2400" i="1" spc="179" baseline="-24691" dirty="0">
                <a:solidFill>
                  <a:prstClr val="black"/>
                </a:solidFill>
                <a:latin typeface="Times New Roman" panose="02020603050405020304" pitchFamily="18" charset="0"/>
                <a:cs typeface="Times New Roman" panose="02020603050405020304" pitchFamily="18" charset="0"/>
              </a:rPr>
              <a:t>  </a:t>
            </a:r>
            <a:r>
              <a:rPr sz="2400" spc="-65" dirty="0">
                <a:solidFill>
                  <a:prstClr val="black"/>
                </a:solidFill>
                <a:latin typeface="Times New Roman" panose="02020603050405020304" pitchFamily="18" charset="0"/>
                <a:cs typeface="Times New Roman" panose="02020603050405020304" pitchFamily="18" charset="0"/>
              </a:rPr>
              <a:t> </a:t>
            </a:r>
            <a:r>
              <a:rPr lang="en-US" sz="2400" spc="-65" dirty="0">
                <a:solidFill>
                  <a:prstClr val="black"/>
                </a:solidFill>
                <a:latin typeface="Times New Roman" panose="02020603050405020304" pitchFamily="18" charset="0"/>
                <a:cs typeface="Times New Roman" panose="02020603050405020304" pitchFamily="18" charset="0"/>
              </a:rPr>
              <a:t>= </a:t>
            </a:r>
            <a:r>
              <a:rPr sz="2400" i="1" spc="70" dirty="0">
                <a:solidFill>
                  <a:prstClr val="black"/>
                </a:solidFill>
                <a:latin typeface="Times New Roman" panose="02020603050405020304" pitchFamily="18" charset="0"/>
                <a:cs typeface="Times New Roman" panose="02020603050405020304" pitchFamily="18" charset="0"/>
              </a:rPr>
              <a:t>ma</a:t>
            </a:r>
            <a:endParaRPr sz="2400" dirty="0">
              <a:solidFill>
                <a:prstClr val="black"/>
              </a:solidFill>
              <a:latin typeface="Times New Roman" panose="02020603050405020304" pitchFamily="18" charset="0"/>
              <a:cs typeface="Times New Roman" panose="02020603050405020304" pitchFamily="18" charset="0"/>
            </a:endParaRPr>
          </a:p>
        </p:txBody>
      </p:sp>
      <p:grpSp>
        <p:nvGrpSpPr>
          <p:cNvPr id="4" name="object 4"/>
          <p:cNvGrpSpPr/>
          <p:nvPr/>
        </p:nvGrpSpPr>
        <p:grpSpPr>
          <a:xfrm>
            <a:off x="6548438" y="915161"/>
            <a:ext cx="2752725" cy="2590800"/>
            <a:chOff x="5024437" y="915161"/>
            <a:chExt cx="2752725" cy="2590800"/>
          </a:xfrm>
        </p:grpSpPr>
        <p:sp>
          <p:nvSpPr>
            <p:cNvPr id="5" name="object 5"/>
            <p:cNvSpPr/>
            <p:nvPr/>
          </p:nvSpPr>
          <p:spPr>
            <a:xfrm>
              <a:off x="5791200" y="1828800"/>
              <a:ext cx="1295400" cy="914400"/>
            </a:xfrm>
            <a:custGeom>
              <a:avLst/>
              <a:gdLst/>
              <a:ahLst/>
              <a:cxnLst/>
              <a:rect l="l" t="t" r="r" b="b"/>
              <a:pathLst>
                <a:path w="1295400" h="914400">
                  <a:moveTo>
                    <a:pt x="1295400" y="0"/>
                  </a:moveTo>
                  <a:lnTo>
                    <a:pt x="0" y="0"/>
                  </a:lnTo>
                  <a:lnTo>
                    <a:pt x="0" y="914400"/>
                  </a:lnTo>
                  <a:lnTo>
                    <a:pt x="1295400" y="914400"/>
                  </a:lnTo>
                  <a:lnTo>
                    <a:pt x="1295400" y="0"/>
                  </a:lnTo>
                  <a:close/>
                </a:path>
              </a:pathLst>
            </a:custGeom>
            <a:solidFill>
              <a:srgbClr val="CC9900"/>
            </a:solidFill>
          </p:spPr>
          <p:txBody>
            <a:bodyPr wrap="square" lIns="0" tIns="0" rIns="0" bIns="0" rtlCol="0"/>
            <a:lstStyle/>
            <a:p>
              <a:endParaRPr>
                <a:solidFill>
                  <a:prstClr val="black"/>
                </a:solidFill>
                <a:latin typeface="Calibri"/>
              </a:endParaRPr>
            </a:p>
          </p:txBody>
        </p:sp>
        <p:sp>
          <p:nvSpPr>
            <p:cNvPr id="6" name="object 6"/>
            <p:cNvSpPr/>
            <p:nvPr/>
          </p:nvSpPr>
          <p:spPr>
            <a:xfrm>
              <a:off x="5791200" y="1828800"/>
              <a:ext cx="1295400" cy="914400"/>
            </a:xfrm>
            <a:custGeom>
              <a:avLst/>
              <a:gdLst/>
              <a:ahLst/>
              <a:cxnLst/>
              <a:rect l="l" t="t" r="r" b="b"/>
              <a:pathLst>
                <a:path w="1295400" h="914400">
                  <a:moveTo>
                    <a:pt x="0" y="914400"/>
                  </a:moveTo>
                  <a:lnTo>
                    <a:pt x="1295400" y="914400"/>
                  </a:lnTo>
                  <a:lnTo>
                    <a:pt x="1295400" y="0"/>
                  </a:lnTo>
                  <a:lnTo>
                    <a:pt x="0" y="0"/>
                  </a:lnTo>
                  <a:lnTo>
                    <a:pt x="0" y="914400"/>
                  </a:lnTo>
                  <a:close/>
                </a:path>
              </a:pathLst>
            </a:custGeom>
            <a:ln w="9144">
              <a:solidFill>
                <a:srgbClr val="000000"/>
              </a:solidFill>
            </a:ln>
          </p:spPr>
          <p:txBody>
            <a:bodyPr wrap="square" lIns="0" tIns="0" rIns="0" bIns="0" rtlCol="0"/>
            <a:lstStyle/>
            <a:p>
              <a:endParaRPr>
                <a:solidFill>
                  <a:prstClr val="black"/>
                </a:solidFill>
                <a:latin typeface="Calibri"/>
              </a:endParaRPr>
            </a:p>
          </p:txBody>
        </p:sp>
        <p:sp>
          <p:nvSpPr>
            <p:cNvPr id="7" name="object 7"/>
            <p:cNvSpPr/>
            <p:nvPr/>
          </p:nvSpPr>
          <p:spPr>
            <a:xfrm>
              <a:off x="5029200" y="2743200"/>
              <a:ext cx="2743200" cy="0"/>
            </a:xfrm>
            <a:custGeom>
              <a:avLst/>
              <a:gdLst/>
              <a:ahLst/>
              <a:cxnLst/>
              <a:rect l="l" t="t" r="r" b="b"/>
              <a:pathLst>
                <a:path w="2743200">
                  <a:moveTo>
                    <a:pt x="1143000" y="0"/>
                  </a:moveTo>
                  <a:lnTo>
                    <a:pt x="0" y="0"/>
                  </a:lnTo>
                </a:path>
                <a:path w="2743200">
                  <a:moveTo>
                    <a:pt x="1905000" y="0"/>
                  </a:moveTo>
                  <a:lnTo>
                    <a:pt x="2743200" y="0"/>
                  </a:lnTo>
                </a:path>
              </a:pathLst>
            </a:custGeom>
            <a:ln w="9144">
              <a:solidFill>
                <a:srgbClr val="000000"/>
              </a:solidFill>
            </a:ln>
          </p:spPr>
          <p:txBody>
            <a:bodyPr wrap="square" lIns="0" tIns="0" rIns="0" bIns="0" rtlCol="0"/>
            <a:lstStyle/>
            <a:p>
              <a:endParaRPr>
                <a:solidFill>
                  <a:prstClr val="black"/>
                </a:solidFill>
                <a:latin typeface="Calibri"/>
              </a:endParaRPr>
            </a:p>
          </p:txBody>
        </p:sp>
        <p:sp>
          <p:nvSpPr>
            <p:cNvPr id="8" name="object 8"/>
            <p:cNvSpPr/>
            <p:nvPr/>
          </p:nvSpPr>
          <p:spPr>
            <a:xfrm>
              <a:off x="6363462" y="915161"/>
              <a:ext cx="228600" cy="2590800"/>
            </a:xfrm>
            <a:custGeom>
              <a:avLst/>
              <a:gdLst/>
              <a:ahLst/>
              <a:cxnLst/>
              <a:rect l="l" t="t" r="r" b="b"/>
              <a:pathLst>
                <a:path w="228600" h="2590800">
                  <a:moveTo>
                    <a:pt x="76200" y="2514600"/>
                  </a:moveTo>
                  <a:lnTo>
                    <a:pt x="48006" y="2514600"/>
                  </a:lnTo>
                  <a:lnTo>
                    <a:pt x="48006" y="1447800"/>
                  </a:lnTo>
                  <a:lnTo>
                    <a:pt x="28194" y="1447800"/>
                  </a:lnTo>
                  <a:lnTo>
                    <a:pt x="28194" y="2514600"/>
                  </a:lnTo>
                  <a:lnTo>
                    <a:pt x="0" y="2514600"/>
                  </a:lnTo>
                  <a:lnTo>
                    <a:pt x="38100" y="2590800"/>
                  </a:lnTo>
                  <a:lnTo>
                    <a:pt x="69850" y="2527300"/>
                  </a:lnTo>
                  <a:lnTo>
                    <a:pt x="76200" y="2514600"/>
                  </a:lnTo>
                  <a:close/>
                </a:path>
                <a:path w="228600" h="2590800">
                  <a:moveTo>
                    <a:pt x="228587" y="76200"/>
                  </a:moveTo>
                  <a:lnTo>
                    <a:pt x="222237" y="63500"/>
                  </a:lnTo>
                  <a:lnTo>
                    <a:pt x="190487" y="0"/>
                  </a:lnTo>
                  <a:lnTo>
                    <a:pt x="152387" y="76200"/>
                  </a:lnTo>
                  <a:lnTo>
                    <a:pt x="180594" y="76200"/>
                  </a:lnTo>
                  <a:lnTo>
                    <a:pt x="180594" y="1828800"/>
                  </a:lnTo>
                  <a:lnTo>
                    <a:pt x="200406" y="1828800"/>
                  </a:lnTo>
                  <a:lnTo>
                    <a:pt x="200406" y="76200"/>
                  </a:lnTo>
                  <a:lnTo>
                    <a:pt x="228587" y="76200"/>
                  </a:lnTo>
                  <a:close/>
                </a:path>
              </a:pathLst>
            </a:custGeom>
            <a:solidFill>
              <a:srgbClr val="000000"/>
            </a:solidFill>
          </p:spPr>
          <p:txBody>
            <a:bodyPr wrap="square" lIns="0" tIns="0" rIns="0" bIns="0" rtlCol="0"/>
            <a:lstStyle/>
            <a:p>
              <a:endParaRPr>
                <a:solidFill>
                  <a:prstClr val="black"/>
                </a:solidFill>
                <a:latin typeface="Calibri"/>
              </a:endParaRPr>
            </a:p>
          </p:txBody>
        </p:sp>
      </p:grpSp>
      <p:sp>
        <p:nvSpPr>
          <p:cNvPr id="9" name="object 9"/>
          <p:cNvSpPr txBox="1"/>
          <p:nvPr/>
        </p:nvSpPr>
        <p:spPr>
          <a:xfrm>
            <a:off x="8064755" y="3112134"/>
            <a:ext cx="343535" cy="299720"/>
          </a:xfrm>
          <a:prstGeom prst="rect">
            <a:avLst/>
          </a:prstGeom>
        </p:spPr>
        <p:txBody>
          <a:bodyPr vert="horz" wrap="square" lIns="0" tIns="12700" rIns="0" bIns="0" rtlCol="0">
            <a:spAutoFit/>
          </a:bodyPr>
          <a:lstStyle/>
          <a:p>
            <a:pPr marL="12700">
              <a:spcBef>
                <a:spcPts val="100"/>
              </a:spcBef>
            </a:pPr>
            <a:r>
              <a:rPr spc="-5" dirty="0">
                <a:solidFill>
                  <a:prstClr val="black"/>
                </a:solidFill>
                <a:latin typeface="Microsoft Sans Serif"/>
                <a:cs typeface="Microsoft Sans Serif"/>
              </a:rPr>
              <a:t>mg</a:t>
            </a:r>
            <a:endParaRPr>
              <a:solidFill>
                <a:prstClr val="black"/>
              </a:solidFill>
              <a:latin typeface="Microsoft Sans Serif"/>
              <a:cs typeface="Microsoft Sans Serif"/>
            </a:endParaRPr>
          </a:p>
        </p:txBody>
      </p:sp>
      <p:sp>
        <p:nvSpPr>
          <p:cNvPr id="10" name="object 10"/>
          <p:cNvSpPr txBox="1"/>
          <p:nvPr/>
        </p:nvSpPr>
        <p:spPr>
          <a:xfrm>
            <a:off x="8267955" y="901953"/>
            <a:ext cx="327025" cy="299720"/>
          </a:xfrm>
          <a:prstGeom prst="rect">
            <a:avLst/>
          </a:prstGeom>
        </p:spPr>
        <p:txBody>
          <a:bodyPr vert="horz" wrap="square" lIns="0" tIns="12700" rIns="0" bIns="0" rtlCol="0">
            <a:spAutoFit/>
          </a:bodyPr>
          <a:lstStyle/>
          <a:p>
            <a:pPr marL="38100">
              <a:spcBef>
                <a:spcPts val="100"/>
              </a:spcBef>
            </a:pPr>
            <a:r>
              <a:rPr dirty="0">
                <a:solidFill>
                  <a:prstClr val="black"/>
                </a:solidFill>
                <a:latin typeface="Microsoft Sans Serif"/>
                <a:cs typeface="Microsoft Sans Serif"/>
              </a:rPr>
              <a:t>F</a:t>
            </a:r>
            <a:r>
              <a:rPr baseline="-20833" dirty="0">
                <a:solidFill>
                  <a:prstClr val="black"/>
                </a:solidFill>
                <a:latin typeface="Microsoft Sans Serif"/>
                <a:cs typeface="Microsoft Sans Serif"/>
              </a:rPr>
              <a:t>N</a:t>
            </a:r>
            <a:endParaRPr baseline="-20833">
              <a:solidFill>
                <a:prstClr val="black"/>
              </a:solidFill>
              <a:latin typeface="Microsoft Sans Serif"/>
              <a:cs typeface="Microsoft Sans Serif"/>
            </a:endParaRPr>
          </a:p>
        </p:txBody>
      </p:sp>
      <p:sp>
        <p:nvSpPr>
          <p:cNvPr id="11" name="object 11"/>
          <p:cNvSpPr/>
          <p:nvPr/>
        </p:nvSpPr>
        <p:spPr>
          <a:xfrm>
            <a:off x="6553961" y="2705861"/>
            <a:ext cx="1066800" cy="76200"/>
          </a:xfrm>
          <a:custGeom>
            <a:avLst/>
            <a:gdLst/>
            <a:ahLst/>
            <a:cxnLst/>
            <a:rect l="l" t="t" r="r" b="b"/>
            <a:pathLst>
              <a:path w="1066800" h="76200">
                <a:moveTo>
                  <a:pt x="76200" y="0"/>
                </a:moveTo>
                <a:lnTo>
                  <a:pt x="0" y="38100"/>
                </a:lnTo>
                <a:lnTo>
                  <a:pt x="76200" y="76200"/>
                </a:lnTo>
                <a:lnTo>
                  <a:pt x="76200" y="48005"/>
                </a:lnTo>
                <a:lnTo>
                  <a:pt x="63500" y="48005"/>
                </a:lnTo>
                <a:lnTo>
                  <a:pt x="63500" y="28193"/>
                </a:lnTo>
                <a:lnTo>
                  <a:pt x="76200" y="28193"/>
                </a:lnTo>
                <a:lnTo>
                  <a:pt x="76200" y="0"/>
                </a:lnTo>
                <a:close/>
              </a:path>
              <a:path w="1066800" h="76200">
                <a:moveTo>
                  <a:pt x="76200" y="28193"/>
                </a:moveTo>
                <a:lnTo>
                  <a:pt x="63500" y="28193"/>
                </a:lnTo>
                <a:lnTo>
                  <a:pt x="63500" y="48005"/>
                </a:lnTo>
                <a:lnTo>
                  <a:pt x="76200" y="48005"/>
                </a:lnTo>
                <a:lnTo>
                  <a:pt x="76200" y="28193"/>
                </a:lnTo>
                <a:close/>
              </a:path>
              <a:path w="1066800" h="76200">
                <a:moveTo>
                  <a:pt x="1066800" y="28193"/>
                </a:moveTo>
                <a:lnTo>
                  <a:pt x="76200" y="28193"/>
                </a:lnTo>
                <a:lnTo>
                  <a:pt x="76200" y="48005"/>
                </a:lnTo>
                <a:lnTo>
                  <a:pt x="1066800" y="48005"/>
                </a:lnTo>
                <a:lnTo>
                  <a:pt x="1066800" y="28193"/>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2" name="object 12"/>
          <p:cNvSpPr txBox="1"/>
          <p:nvPr/>
        </p:nvSpPr>
        <p:spPr>
          <a:xfrm>
            <a:off x="6591554" y="2807334"/>
            <a:ext cx="259079" cy="299720"/>
          </a:xfrm>
          <a:prstGeom prst="rect">
            <a:avLst/>
          </a:prstGeom>
        </p:spPr>
        <p:txBody>
          <a:bodyPr vert="horz" wrap="square" lIns="0" tIns="12700" rIns="0" bIns="0" rtlCol="0">
            <a:spAutoFit/>
          </a:bodyPr>
          <a:lstStyle/>
          <a:p>
            <a:pPr marL="38100">
              <a:spcBef>
                <a:spcPts val="100"/>
              </a:spcBef>
            </a:pPr>
            <a:r>
              <a:rPr dirty="0">
                <a:solidFill>
                  <a:prstClr val="black"/>
                </a:solidFill>
                <a:latin typeface="Microsoft Sans Serif"/>
                <a:cs typeface="Microsoft Sans Serif"/>
              </a:rPr>
              <a:t>F</a:t>
            </a:r>
            <a:r>
              <a:rPr baseline="-20833" dirty="0">
                <a:solidFill>
                  <a:prstClr val="black"/>
                </a:solidFill>
                <a:latin typeface="Microsoft Sans Serif"/>
                <a:cs typeface="Microsoft Sans Serif"/>
              </a:rPr>
              <a:t>f</a:t>
            </a:r>
            <a:endParaRPr baseline="-20833">
              <a:solidFill>
                <a:prstClr val="black"/>
              </a:solidFill>
              <a:latin typeface="Microsoft Sans Serif"/>
              <a:cs typeface="Microsoft Sans Serif"/>
            </a:endParaRPr>
          </a:p>
        </p:txBody>
      </p:sp>
      <p:sp>
        <p:nvSpPr>
          <p:cNvPr id="13" name="object 13"/>
          <p:cNvSpPr/>
          <p:nvPr/>
        </p:nvSpPr>
        <p:spPr>
          <a:xfrm>
            <a:off x="8604378" y="1143762"/>
            <a:ext cx="692785" cy="692785"/>
          </a:xfrm>
          <a:custGeom>
            <a:avLst/>
            <a:gdLst/>
            <a:ahLst/>
            <a:cxnLst/>
            <a:rect l="l" t="t" r="r" b="b"/>
            <a:pathLst>
              <a:path w="692784" h="692785">
                <a:moveTo>
                  <a:pt x="631889" y="46800"/>
                </a:moveTo>
                <a:lnTo>
                  <a:pt x="0" y="678814"/>
                </a:lnTo>
                <a:lnTo>
                  <a:pt x="13970" y="692785"/>
                </a:lnTo>
                <a:lnTo>
                  <a:pt x="645984" y="60895"/>
                </a:lnTo>
                <a:lnTo>
                  <a:pt x="631889" y="46800"/>
                </a:lnTo>
                <a:close/>
              </a:path>
              <a:path w="692784" h="692785">
                <a:moveTo>
                  <a:pt x="680169" y="37846"/>
                </a:moveTo>
                <a:lnTo>
                  <a:pt x="640842" y="37846"/>
                </a:lnTo>
                <a:lnTo>
                  <a:pt x="654939" y="51942"/>
                </a:lnTo>
                <a:lnTo>
                  <a:pt x="645984" y="60895"/>
                </a:lnTo>
                <a:lnTo>
                  <a:pt x="665861" y="80772"/>
                </a:lnTo>
                <a:lnTo>
                  <a:pt x="680169" y="37846"/>
                </a:lnTo>
                <a:close/>
              </a:path>
              <a:path w="692784" h="692785">
                <a:moveTo>
                  <a:pt x="640842" y="37846"/>
                </a:moveTo>
                <a:lnTo>
                  <a:pt x="631889" y="46800"/>
                </a:lnTo>
                <a:lnTo>
                  <a:pt x="645984" y="60895"/>
                </a:lnTo>
                <a:lnTo>
                  <a:pt x="654939" y="51942"/>
                </a:lnTo>
                <a:lnTo>
                  <a:pt x="640842" y="37846"/>
                </a:lnTo>
                <a:close/>
              </a:path>
              <a:path w="692784" h="692785">
                <a:moveTo>
                  <a:pt x="692784" y="0"/>
                </a:moveTo>
                <a:lnTo>
                  <a:pt x="612013" y="26924"/>
                </a:lnTo>
                <a:lnTo>
                  <a:pt x="631889" y="46800"/>
                </a:lnTo>
                <a:lnTo>
                  <a:pt x="640842" y="37846"/>
                </a:lnTo>
                <a:lnTo>
                  <a:pt x="680169" y="37846"/>
                </a:lnTo>
                <a:lnTo>
                  <a:pt x="692784"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4" name="object 14"/>
          <p:cNvSpPr txBox="1"/>
          <p:nvPr/>
        </p:nvSpPr>
        <p:spPr>
          <a:xfrm>
            <a:off x="8843010" y="1550874"/>
            <a:ext cx="278765" cy="300355"/>
          </a:xfrm>
          <a:prstGeom prst="rect">
            <a:avLst/>
          </a:prstGeom>
        </p:spPr>
        <p:txBody>
          <a:bodyPr vert="horz" wrap="square" lIns="0" tIns="12700" rIns="0" bIns="0" rtlCol="0">
            <a:spAutoFit/>
          </a:bodyPr>
          <a:lstStyle/>
          <a:p>
            <a:pPr marL="12700">
              <a:spcBef>
                <a:spcPts val="100"/>
              </a:spcBef>
            </a:pPr>
            <a:r>
              <a:rPr spc="-10" dirty="0">
                <a:solidFill>
                  <a:prstClr val="black"/>
                </a:solidFill>
                <a:latin typeface="Microsoft Sans Serif"/>
                <a:cs typeface="Microsoft Sans Serif"/>
              </a:rPr>
              <a:t>20</a:t>
            </a:r>
            <a:endParaRPr>
              <a:solidFill>
                <a:prstClr val="black"/>
              </a:solidFill>
              <a:latin typeface="Microsoft Sans Serif"/>
              <a:cs typeface="Microsoft Sans Serif"/>
            </a:endParaRPr>
          </a:p>
        </p:txBody>
      </p:sp>
      <p:sp>
        <p:nvSpPr>
          <p:cNvPr id="15" name="object 15"/>
          <p:cNvSpPr txBox="1"/>
          <p:nvPr/>
        </p:nvSpPr>
        <p:spPr>
          <a:xfrm>
            <a:off x="8817609" y="941578"/>
            <a:ext cx="292100" cy="299720"/>
          </a:xfrm>
          <a:prstGeom prst="rect">
            <a:avLst/>
          </a:prstGeom>
        </p:spPr>
        <p:txBody>
          <a:bodyPr vert="horz" wrap="square" lIns="0" tIns="12700" rIns="0" bIns="0" rtlCol="0">
            <a:spAutoFit/>
          </a:bodyPr>
          <a:lstStyle/>
          <a:p>
            <a:pPr marL="38100">
              <a:spcBef>
                <a:spcPts val="100"/>
              </a:spcBef>
            </a:pPr>
            <a:r>
              <a:rPr spc="5" dirty="0">
                <a:solidFill>
                  <a:prstClr val="black"/>
                </a:solidFill>
                <a:latin typeface="Microsoft Sans Serif"/>
                <a:cs typeface="Microsoft Sans Serif"/>
              </a:rPr>
              <a:t>F</a:t>
            </a:r>
            <a:r>
              <a:rPr sz="1575" spc="7" baseline="-21164" dirty="0">
                <a:solidFill>
                  <a:prstClr val="black"/>
                </a:solidFill>
                <a:latin typeface="Microsoft Sans Serif"/>
                <a:cs typeface="Microsoft Sans Serif"/>
              </a:rPr>
              <a:t>a</a:t>
            </a:r>
            <a:endParaRPr sz="1575" baseline="-21164">
              <a:solidFill>
                <a:prstClr val="black"/>
              </a:solidFill>
              <a:latin typeface="Microsoft Sans Serif"/>
              <a:cs typeface="Microsoft Sans Serif"/>
            </a:endParaRPr>
          </a:p>
        </p:txBody>
      </p:sp>
      <p:sp>
        <p:nvSpPr>
          <p:cNvPr id="16" name="object 16"/>
          <p:cNvSpPr/>
          <p:nvPr/>
        </p:nvSpPr>
        <p:spPr>
          <a:xfrm>
            <a:off x="8687561" y="1219961"/>
            <a:ext cx="647700" cy="647700"/>
          </a:xfrm>
          <a:custGeom>
            <a:avLst/>
            <a:gdLst/>
            <a:ahLst/>
            <a:cxnLst/>
            <a:rect l="l" t="t" r="r" b="b"/>
            <a:pathLst>
              <a:path w="647700" h="647700">
                <a:moveTo>
                  <a:pt x="609600" y="609600"/>
                </a:moveTo>
                <a:lnTo>
                  <a:pt x="589775" y="599694"/>
                </a:lnTo>
                <a:lnTo>
                  <a:pt x="533400" y="571500"/>
                </a:lnTo>
                <a:lnTo>
                  <a:pt x="533400" y="599694"/>
                </a:lnTo>
                <a:lnTo>
                  <a:pt x="0" y="599694"/>
                </a:lnTo>
                <a:lnTo>
                  <a:pt x="0" y="619506"/>
                </a:lnTo>
                <a:lnTo>
                  <a:pt x="533400" y="619506"/>
                </a:lnTo>
                <a:lnTo>
                  <a:pt x="533400" y="647700"/>
                </a:lnTo>
                <a:lnTo>
                  <a:pt x="589788" y="619506"/>
                </a:lnTo>
                <a:lnTo>
                  <a:pt x="609600" y="609600"/>
                </a:lnTo>
                <a:close/>
              </a:path>
              <a:path w="647700" h="647700">
                <a:moveTo>
                  <a:pt x="647700" y="76200"/>
                </a:moveTo>
                <a:lnTo>
                  <a:pt x="641350" y="63500"/>
                </a:lnTo>
                <a:lnTo>
                  <a:pt x="609600" y="0"/>
                </a:lnTo>
                <a:lnTo>
                  <a:pt x="571500" y="76200"/>
                </a:lnTo>
                <a:lnTo>
                  <a:pt x="599694" y="76200"/>
                </a:lnTo>
                <a:lnTo>
                  <a:pt x="599694" y="533400"/>
                </a:lnTo>
                <a:lnTo>
                  <a:pt x="619506" y="533400"/>
                </a:lnTo>
                <a:lnTo>
                  <a:pt x="619506" y="76200"/>
                </a:lnTo>
                <a:lnTo>
                  <a:pt x="647700" y="76200"/>
                </a:lnTo>
                <a:close/>
              </a:path>
            </a:pathLst>
          </a:custGeom>
          <a:solidFill>
            <a:srgbClr val="FF0000"/>
          </a:solidFill>
        </p:spPr>
        <p:txBody>
          <a:bodyPr wrap="square" lIns="0" tIns="0" rIns="0" bIns="0" rtlCol="0"/>
          <a:lstStyle/>
          <a:p>
            <a:endParaRPr>
              <a:solidFill>
                <a:prstClr val="black"/>
              </a:solidFill>
              <a:latin typeface="Calibri"/>
            </a:endParaRPr>
          </a:p>
        </p:txBody>
      </p:sp>
      <p:sp>
        <p:nvSpPr>
          <p:cNvPr id="17" name="object 17"/>
          <p:cNvSpPr txBox="1"/>
          <p:nvPr/>
        </p:nvSpPr>
        <p:spPr>
          <a:xfrm>
            <a:off x="8817610" y="1981327"/>
            <a:ext cx="358775" cy="299720"/>
          </a:xfrm>
          <a:prstGeom prst="rect">
            <a:avLst/>
          </a:prstGeom>
        </p:spPr>
        <p:txBody>
          <a:bodyPr vert="horz" wrap="square" lIns="0" tIns="12700" rIns="0" bIns="0" rtlCol="0">
            <a:spAutoFit/>
          </a:bodyPr>
          <a:lstStyle/>
          <a:p>
            <a:pPr marL="38100">
              <a:spcBef>
                <a:spcPts val="100"/>
              </a:spcBef>
            </a:pPr>
            <a:r>
              <a:rPr sz="2700" spc="-7" baseline="12345" dirty="0">
                <a:solidFill>
                  <a:prstClr val="black"/>
                </a:solidFill>
                <a:latin typeface="Microsoft Sans Serif"/>
                <a:cs typeface="Microsoft Sans Serif"/>
              </a:rPr>
              <a:t>F</a:t>
            </a:r>
            <a:r>
              <a:rPr sz="1050" spc="-5" dirty="0">
                <a:solidFill>
                  <a:prstClr val="black"/>
                </a:solidFill>
                <a:latin typeface="Microsoft Sans Serif"/>
                <a:cs typeface="Microsoft Sans Serif"/>
              </a:rPr>
              <a:t>ax</a:t>
            </a:r>
            <a:endParaRPr sz="1050">
              <a:solidFill>
                <a:prstClr val="black"/>
              </a:solidFill>
              <a:latin typeface="Microsoft Sans Serif"/>
              <a:cs typeface="Microsoft Sans Serif"/>
            </a:endParaRPr>
          </a:p>
        </p:txBody>
      </p:sp>
      <p:sp>
        <p:nvSpPr>
          <p:cNvPr id="18" name="object 18"/>
          <p:cNvSpPr txBox="1"/>
          <p:nvPr/>
        </p:nvSpPr>
        <p:spPr>
          <a:xfrm>
            <a:off x="9427210" y="1447546"/>
            <a:ext cx="358775" cy="299720"/>
          </a:xfrm>
          <a:prstGeom prst="rect">
            <a:avLst/>
          </a:prstGeom>
        </p:spPr>
        <p:txBody>
          <a:bodyPr vert="horz" wrap="square" lIns="0" tIns="12700" rIns="0" bIns="0" rtlCol="0">
            <a:spAutoFit/>
          </a:bodyPr>
          <a:lstStyle/>
          <a:p>
            <a:pPr marL="38100">
              <a:spcBef>
                <a:spcPts val="100"/>
              </a:spcBef>
            </a:pPr>
            <a:r>
              <a:rPr sz="2700" spc="-7" baseline="12345" dirty="0">
                <a:solidFill>
                  <a:prstClr val="black"/>
                </a:solidFill>
                <a:latin typeface="Microsoft Sans Serif"/>
                <a:cs typeface="Microsoft Sans Serif"/>
              </a:rPr>
              <a:t>F</a:t>
            </a:r>
            <a:r>
              <a:rPr sz="1050" spc="-5" dirty="0">
                <a:solidFill>
                  <a:prstClr val="black"/>
                </a:solidFill>
                <a:latin typeface="Microsoft Sans Serif"/>
                <a:cs typeface="Microsoft Sans Serif"/>
              </a:rPr>
              <a:t>ay</a:t>
            </a:r>
            <a:endParaRPr sz="1050">
              <a:solidFill>
                <a:prstClr val="black"/>
              </a:solidFill>
              <a:latin typeface="Microsoft Sans Serif"/>
              <a:cs typeface="Microsoft Sans Serif"/>
            </a:endParaRPr>
          </a:p>
        </p:txBody>
      </p:sp>
      <p:sp>
        <p:nvSpPr>
          <p:cNvPr id="19" name="object 19"/>
          <p:cNvSpPr txBox="1"/>
          <p:nvPr/>
        </p:nvSpPr>
        <p:spPr>
          <a:xfrm>
            <a:off x="2041668" y="3638257"/>
            <a:ext cx="5419090" cy="2285365"/>
          </a:xfrm>
          <a:prstGeom prst="rect">
            <a:avLst/>
          </a:prstGeom>
        </p:spPr>
        <p:txBody>
          <a:bodyPr vert="horz" wrap="square" lIns="0" tIns="93345" rIns="0" bIns="0" rtlCol="0">
            <a:spAutoFit/>
          </a:bodyPr>
          <a:lstStyle/>
          <a:p>
            <a:pPr marL="69215">
              <a:spcBef>
                <a:spcPts val="735"/>
              </a:spcBef>
            </a:pPr>
            <a:r>
              <a:rPr sz="2300" i="1" spc="-145" dirty="0">
                <a:solidFill>
                  <a:prstClr val="black"/>
                </a:solidFill>
                <a:latin typeface="Times New Roman"/>
                <a:cs typeface="Times New Roman"/>
              </a:rPr>
              <a:t>F</a:t>
            </a:r>
            <a:r>
              <a:rPr sz="2025" i="1" baseline="-24691" dirty="0">
                <a:solidFill>
                  <a:prstClr val="black"/>
                </a:solidFill>
                <a:latin typeface="Times New Roman"/>
                <a:cs typeface="Times New Roman"/>
              </a:rPr>
              <a:t>a </a:t>
            </a:r>
            <a:r>
              <a:rPr sz="2025" i="1" spc="-187" baseline="-24691" dirty="0">
                <a:solidFill>
                  <a:prstClr val="black"/>
                </a:solidFill>
                <a:latin typeface="Times New Roman"/>
                <a:cs typeface="Times New Roman"/>
              </a:rPr>
              <a:t> </a:t>
            </a:r>
            <a:r>
              <a:rPr sz="2300" spc="-65" dirty="0">
                <a:solidFill>
                  <a:prstClr val="black"/>
                </a:solidFill>
                <a:latin typeface="Times New Roman"/>
                <a:cs typeface="Times New Roman"/>
              </a:rPr>
              <a:t>c</a:t>
            </a:r>
            <a:r>
              <a:rPr sz="2300" spc="10" dirty="0">
                <a:solidFill>
                  <a:prstClr val="black"/>
                </a:solidFill>
                <a:latin typeface="Times New Roman"/>
                <a:cs typeface="Times New Roman"/>
              </a:rPr>
              <a:t>o</a:t>
            </a:r>
            <a:r>
              <a:rPr sz="2300" spc="160" dirty="0">
                <a:solidFill>
                  <a:prstClr val="black"/>
                </a:solidFill>
                <a:latin typeface="Times New Roman"/>
                <a:cs typeface="Times New Roman"/>
              </a:rPr>
              <a:t>s</a:t>
            </a:r>
            <a:r>
              <a:rPr sz="2400" spc="-45" dirty="0">
                <a:solidFill>
                  <a:prstClr val="black"/>
                </a:solidFill>
                <a:latin typeface="Symbol"/>
                <a:cs typeface="Symbol"/>
              </a:rPr>
              <a:t></a:t>
            </a:r>
            <a:r>
              <a:rPr sz="2400" spc="70" dirty="0">
                <a:solidFill>
                  <a:prstClr val="black"/>
                </a:solidFill>
                <a:latin typeface="Times New Roman"/>
                <a:cs typeface="Times New Roman"/>
              </a:rPr>
              <a:t> </a:t>
            </a:r>
            <a:r>
              <a:rPr sz="2300" spc="10" dirty="0">
                <a:solidFill>
                  <a:prstClr val="black"/>
                </a:solidFill>
                <a:latin typeface="Symbol"/>
                <a:cs typeface="Symbol"/>
              </a:rPr>
              <a:t></a:t>
            </a:r>
            <a:r>
              <a:rPr sz="2300" spc="-150" dirty="0">
                <a:solidFill>
                  <a:prstClr val="black"/>
                </a:solidFill>
                <a:latin typeface="Times New Roman"/>
                <a:cs typeface="Times New Roman"/>
              </a:rPr>
              <a:t> </a:t>
            </a:r>
            <a:r>
              <a:rPr sz="2400" spc="-90" dirty="0">
                <a:solidFill>
                  <a:prstClr val="black"/>
                </a:solidFill>
                <a:latin typeface="Symbol"/>
                <a:cs typeface="Symbol"/>
              </a:rPr>
              <a:t></a:t>
            </a:r>
            <a:r>
              <a:rPr sz="2300" i="1" spc="-85" dirty="0">
                <a:solidFill>
                  <a:prstClr val="black"/>
                </a:solidFill>
                <a:latin typeface="Times New Roman"/>
                <a:cs typeface="Times New Roman"/>
              </a:rPr>
              <a:t>F</a:t>
            </a:r>
            <a:r>
              <a:rPr sz="2025" i="1" baseline="-24691" dirty="0">
                <a:solidFill>
                  <a:prstClr val="black"/>
                </a:solidFill>
                <a:latin typeface="Times New Roman"/>
                <a:cs typeface="Times New Roman"/>
              </a:rPr>
              <a:t>N  </a:t>
            </a:r>
            <a:r>
              <a:rPr sz="2025" i="1" spc="-142" baseline="-24691" dirty="0">
                <a:solidFill>
                  <a:prstClr val="black"/>
                </a:solidFill>
                <a:latin typeface="Times New Roman"/>
                <a:cs typeface="Times New Roman"/>
              </a:rPr>
              <a:t> </a:t>
            </a:r>
            <a:r>
              <a:rPr sz="2300" spc="10" dirty="0">
                <a:solidFill>
                  <a:prstClr val="black"/>
                </a:solidFill>
                <a:latin typeface="Symbol"/>
                <a:cs typeface="Symbol"/>
              </a:rPr>
              <a:t></a:t>
            </a:r>
            <a:r>
              <a:rPr sz="2300" spc="-45" dirty="0">
                <a:solidFill>
                  <a:prstClr val="black"/>
                </a:solidFill>
                <a:latin typeface="Times New Roman"/>
                <a:cs typeface="Times New Roman"/>
              </a:rPr>
              <a:t> </a:t>
            </a:r>
            <a:r>
              <a:rPr sz="2300" i="1" spc="70" dirty="0">
                <a:solidFill>
                  <a:prstClr val="black"/>
                </a:solidFill>
                <a:latin typeface="Times New Roman"/>
                <a:cs typeface="Times New Roman"/>
              </a:rPr>
              <a:t>ma</a:t>
            </a:r>
            <a:endParaRPr sz="2300" dirty="0">
              <a:solidFill>
                <a:prstClr val="black"/>
              </a:solidFill>
              <a:latin typeface="Times New Roman"/>
              <a:cs typeface="Times New Roman"/>
            </a:endParaRPr>
          </a:p>
          <a:p>
            <a:pPr marL="69215">
              <a:spcBef>
                <a:spcPts val="650"/>
              </a:spcBef>
            </a:pPr>
            <a:r>
              <a:rPr sz="2300" i="1" spc="-145" dirty="0">
                <a:solidFill>
                  <a:prstClr val="black"/>
                </a:solidFill>
                <a:latin typeface="Times New Roman"/>
                <a:cs typeface="Times New Roman"/>
              </a:rPr>
              <a:t>F</a:t>
            </a:r>
            <a:r>
              <a:rPr sz="2025" i="1" baseline="-24691" dirty="0">
                <a:solidFill>
                  <a:prstClr val="black"/>
                </a:solidFill>
                <a:latin typeface="Times New Roman"/>
                <a:cs typeface="Times New Roman"/>
              </a:rPr>
              <a:t>a </a:t>
            </a:r>
            <a:r>
              <a:rPr sz="2025" i="1" spc="-187" baseline="-24691" dirty="0">
                <a:solidFill>
                  <a:prstClr val="black"/>
                </a:solidFill>
                <a:latin typeface="Times New Roman"/>
                <a:cs typeface="Times New Roman"/>
              </a:rPr>
              <a:t> </a:t>
            </a:r>
            <a:r>
              <a:rPr sz="2300" spc="-65" dirty="0">
                <a:solidFill>
                  <a:prstClr val="black"/>
                </a:solidFill>
                <a:latin typeface="Times New Roman"/>
                <a:cs typeface="Times New Roman"/>
              </a:rPr>
              <a:t>c</a:t>
            </a:r>
            <a:r>
              <a:rPr sz="2300" spc="10" dirty="0">
                <a:solidFill>
                  <a:prstClr val="black"/>
                </a:solidFill>
                <a:latin typeface="Times New Roman"/>
                <a:cs typeface="Times New Roman"/>
              </a:rPr>
              <a:t>o</a:t>
            </a:r>
            <a:r>
              <a:rPr sz="2300" spc="160" dirty="0">
                <a:solidFill>
                  <a:prstClr val="black"/>
                </a:solidFill>
                <a:latin typeface="Times New Roman"/>
                <a:cs typeface="Times New Roman"/>
              </a:rPr>
              <a:t>s</a:t>
            </a:r>
            <a:r>
              <a:rPr sz="2400" spc="-45" dirty="0">
                <a:solidFill>
                  <a:prstClr val="black"/>
                </a:solidFill>
                <a:latin typeface="Symbol"/>
                <a:cs typeface="Symbol"/>
              </a:rPr>
              <a:t></a:t>
            </a:r>
            <a:r>
              <a:rPr sz="2400" spc="70" dirty="0">
                <a:solidFill>
                  <a:prstClr val="black"/>
                </a:solidFill>
                <a:latin typeface="Times New Roman"/>
                <a:cs typeface="Times New Roman"/>
              </a:rPr>
              <a:t> </a:t>
            </a:r>
            <a:r>
              <a:rPr sz="2300" spc="10" dirty="0">
                <a:solidFill>
                  <a:prstClr val="black"/>
                </a:solidFill>
                <a:latin typeface="Symbol"/>
                <a:cs typeface="Symbol"/>
              </a:rPr>
              <a:t></a:t>
            </a:r>
            <a:r>
              <a:rPr sz="2300" spc="-150" dirty="0">
                <a:solidFill>
                  <a:prstClr val="black"/>
                </a:solidFill>
                <a:latin typeface="Times New Roman"/>
                <a:cs typeface="Times New Roman"/>
              </a:rPr>
              <a:t> </a:t>
            </a:r>
            <a:r>
              <a:rPr sz="2400" spc="125" dirty="0">
                <a:solidFill>
                  <a:prstClr val="black"/>
                </a:solidFill>
                <a:latin typeface="Symbol"/>
                <a:cs typeface="Symbol"/>
              </a:rPr>
              <a:t></a:t>
            </a:r>
            <a:r>
              <a:rPr sz="2300" spc="65" dirty="0">
                <a:solidFill>
                  <a:prstClr val="black"/>
                </a:solidFill>
                <a:latin typeface="Times New Roman"/>
                <a:cs typeface="Times New Roman"/>
              </a:rPr>
              <a:t>(</a:t>
            </a:r>
            <a:r>
              <a:rPr sz="2300" i="1" spc="75" dirty="0">
                <a:solidFill>
                  <a:prstClr val="black"/>
                </a:solidFill>
                <a:latin typeface="Times New Roman"/>
                <a:cs typeface="Times New Roman"/>
              </a:rPr>
              <a:t>m</a:t>
            </a:r>
            <a:r>
              <a:rPr sz="2300" i="1" spc="10" dirty="0">
                <a:solidFill>
                  <a:prstClr val="black"/>
                </a:solidFill>
                <a:latin typeface="Times New Roman"/>
                <a:cs typeface="Times New Roman"/>
              </a:rPr>
              <a:t>g</a:t>
            </a:r>
            <a:r>
              <a:rPr sz="2300" i="1" spc="-114" dirty="0">
                <a:solidFill>
                  <a:prstClr val="black"/>
                </a:solidFill>
                <a:latin typeface="Times New Roman"/>
                <a:cs typeface="Times New Roman"/>
              </a:rPr>
              <a:t> </a:t>
            </a:r>
            <a:r>
              <a:rPr sz="2300" spc="10" dirty="0">
                <a:solidFill>
                  <a:prstClr val="black"/>
                </a:solidFill>
                <a:latin typeface="Symbol"/>
                <a:cs typeface="Symbol"/>
              </a:rPr>
              <a:t></a:t>
            </a:r>
            <a:r>
              <a:rPr sz="2300" spc="-114" dirty="0">
                <a:solidFill>
                  <a:prstClr val="black"/>
                </a:solidFill>
                <a:latin typeface="Times New Roman"/>
                <a:cs typeface="Times New Roman"/>
              </a:rPr>
              <a:t> </a:t>
            </a:r>
            <a:r>
              <a:rPr sz="2300" i="1" spc="-145" dirty="0">
                <a:solidFill>
                  <a:prstClr val="black"/>
                </a:solidFill>
                <a:latin typeface="Times New Roman"/>
                <a:cs typeface="Times New Roman"/>
              </a:rPr>
              <a:t>F</a:t>
            </a:r>
            <a:r>
              <a:rPr sz="2025" i="1" baseline="-24691" dirty="0">
                <a:solidFill>
                  <a:prstClr val="black"/>
                </a:solidFill>
                <a:latin typeface="Times New Roman"/>
                <a:cs typeface="Times New Roman"/>
              </a:rPr>
              <a:t>a </a:t>
            </a:r>
            <a:r>
              <a:rPr sz="2025" i="1" spc="-240" baseline="-24691" dirty="0">
                <a:solidFill>
                  <a:prstClr val="black"/>
                </a:solidFill>
                <a:latin typeface="Times New Roman"/>
                <a:cs typeface="Times New Roman"/>
              </a:rPr>
              <a:t> </a:t>
            </a:r>
            <a:r>
              <a:rPr sz="2300" spc="60" dirty="0">
                <a:solidFill>
                  <a:prstClr val="black"/>
                </a:solidFill>
                <a:latin typeface="Times New Roman"/>
                <a:cs typeface="Times New Roman"/>
              </a:rPr>
              <a:t>s</a:t>
            </a:r>
            <a:r>
              <a:rPr sz="2300" spc="-60" dirty="0">
                <a:solidFill>
                  <a:prstClr val="black"/>
                </a:solidFill>
                <a:latin typeface="Times New Roman"/>
                <a:cs typeface="Times New Roman"/>
              </a:rPr>
              <a:t>i</a:t>
            </a:r>
            <a:r>
              <a:rPr sz="2300" spc="200" dirty="0">
                <a:solidFill>
                  <a:prstClr val="black"/>
                </a:solidFill>
                <a:latin typeface="Times New Roman"/>
                <a:cs typeface="Times New Roman"/>
              </a:rPr>
              <a:t>n</a:t>
            </a:r>
            <a:r>
              <a:rPr sz="2400" spc="-45" dirty="0">
                <a:solidFill>
                  <a:prstClr val="black"/>
                </a:solidFill>
                <a:latin typeface="Symbol"/>
                <a:cs typeface="Symbol"/>
              </a:rPr>
              <a:t></a:t>
            </a:r>
            <a:r>
              <a:rPr sz="2400" spc="-295" dirty="0">
                <a:solidFill>
                  <a:prstClr val="black"/>
                </a:solidFill>
                <a:latin typeface="Times New Roman"/>
                <a:cs typeface="Times New Roman"/>
              </a:rPr>
              <a:t> </a:t>
            </a:r>
            <a:r>
              <a:rPr sz="2300" spc="5" dirty="0">
                <a:solidFill>
                  <a:prstClr val="black"/>
                </a:solidFill>
                <a:latin typeface="Times New Roman"/>
                <a:cs typeface="Times New Roman"/>
              </a:rPr>
              <a:t>)</a:t>
            </a:r>
            <a:r>
              <a:rPr sz="2300" spc="-50" dirty="0">
                <a:solidFill>
                  <a:prstClr val="black"/>
                </a:solidFill>
                <a:latin typeface="Times New Roman"/>
                <a:cs typeface="Times New Roman"/>
              </a:rPr>
              <a:t> </a:t>
            </a:r>
            <a:r>
              <a:rPr sz="2300" spc="10" dirty="0">
                <a:solidFill>
                  <a:prstClr val="black"/>
                </a:solidFill>
                <a:latin typeface="Symbol"/>
                <a:cs typeface="Symbol"/>
              </a:rPr>
              <a:t></a:t>
            </a:r>
            <a:r>
              <a:rPr sz="2300" spc="-40" dirty="0">
                <a:solidFill>
                  <a:prstClr val="black"/>
                </a:solidFill>
                <a:latin typeface="Times New Roman"/>
                <a:cs typeface="Times New Roman"/>
              </a:rPr>
              <a:t> </a:t>
            </a:r>
            <a:r>
              <a:rPr sz="2300" i="1" spc="70" dirty="0">
                <a:solidFill>
                  <a:prstClr val="black"/>
                </a:solidFill>
                <a:latin typeface="Times New Roman"/>
                <a:cs typeface="Times New Roman"/>
              </a:rPr>
              <a:t>ma</a:t>
            </a:r>
            <a:endParaRPr sz="2300" dirty="0">
              <a:solidFill>
                <a:prstClr val="black"/>
              </a:solidFill>
              <a:latin typeface="Times New Roman"/>
              <a:cs typeface="Times New Roman"/>
            </a:endParaRPr>
          </a:p>
          <a:p>
            <a:pPr marL="55244">
              <a:spcBef>
                <a:spcPts val="740"/>
              </a:spcBef>
            </a:pPr>
            <a:r>
              <a:rPr sz="2300" spc="5" dirty="0">
                <a:solidFill>
                  <a:prstClr val="black"/>
                </a:solidFill>
                <a:latin typeface="Times New Roman"/>
                <a:cs typeface="Times New Roman"/>
              </a:rPr>
              <a:t>60</a:t>
            </a:r>
            <a:r>
              <a:rPr sz="2300" spc="10" dirty="0">
                <a:solidFill>
                  <a:prstClr val="black"/>
                </a:solidFill>
                <a:latin typeface="Times New Roman"/>
                <a:cs typeface="Times New Roman"/>
              </a:rPr>
              <a:t>0</a:t>
            </a:r>
            <a:r>
              <a:rPr sz="2300" spc="-325" dirty="0">
                <a:solidFill>
                  <a:prstClr val="black"/>
                </a:solidFill>
                <a:latin typeface="Times New Roman"/>
                <a:cs typeface="Times New Roman"/>
              </a:rPr>
              <a:t> </a:t>
            </a:r>
            <a:r>
              <a:rPr sz="2300" spc="-65" dirty="0">
                <a:solidFill>
                  <a:prstClr val="black"/>
                </a:solidFill>
                <a:latin typeface="Times New Roman"/>
                <a:cs typeface="Times New Roman"/>
              </a:rPr>
              <a:t>c</a:t>
            </a:r>
            <a:r>
              <a:rPr sz="2300" spc="5" dirty="0">
                <a:solidFill>
                  <a:prstClr val="black"/>
                </a:solidFill>
                <a:latin typeface="Times New Roman"/>
                <a:cs typeface="Times New Roman"/>
              </a:rPr>
              <a:t>os</a:t>
            </a:r>
            <a:r>
              <a:rPr sz="2300" spc="-204" dirty="0">
                <a:solidFill>
                  <a:prstClr val="black"/>
                </a:solidFill>
                <a:latin typeface="Times New Roman"/>
                <a:cs typeface="Times New Roman"/>
              </a:rPr>
              <a:t> </a:t>
            </a:r>
            <a:r>
              <a:rPr sz="2300" spc="5" dirty="0">
                <a:solidFill>
                  <a:prstClr val="black"/>
                </a:solidFill>
                <a:latin typeface="Times New Roman"/>
                <a:cs typeface="Times New Roman"/>
              </a:rPr>
              <a:t>2</a:t>
            </a:r>
            <a:r>
              <a:rPr sz="2300" spc="10" dirty="0">
                <a:solidFill>
                  <a:prstClr val="black"/>
                </a:solidFill>
                <a:latin typeface="Times New Roman"/>
                <a:cs typeface="Times New Roman"/>
              </a:rPr>
              <a:t>0</a:t>
            </a:r>
            <a:r>
              <a:rPr sz="2300" spc="-220" dirty="0">
                <a:solidFill>
                  <a:prstClr val="black"/>
                </a:solidFill>
                <a:latin typeface="Times New Roman"/>
                <a:cs typeface="Times New Roman"/>
              </a:rPr>
              <a:t> </a:t>
            </a:r>
            <a:r>
              <a:rPr sz="2300" spc="10" dirty="0">
                <a:solidFill>
                  <a:prstClr val="black"/>
                </a:solidFill>
                <a:latin typeface="Symbol"/>
                <a:cs typeface="Symbol"/>
              </a:rPr>
              <a:t></a:t>
            </a:r>
            <a:r>
              <a:rPr sz="2300" spc="-225" dirty="0">
                <a:solidFill>
                  <a:prstClr val="black"/>
                </a:solidFill>
                <a:latin typeface="Times New Roman"/>
                <a:cs typeface="Times New Roman"/>
              </a:rPr>
              <a:t> </a:t>
            </a:r>
            <a:r>
              <a:rPr sz="2300" spc="5" dirty="0">
                <a:solidFill>
                  <a:prstClr val="black"/>
                </a:solidFill>
                <a:latin typeface="Times New Roman"/>
                <a:cs typeface="Times New Roman"/>
              </a:rPr>
              <a:t>0.33</a:t>
            </a:r>
            <a:r>
              <a:rPr sz="2300" spc="-175" dirty="0">
                <a:solidFill>
                  <a:prstClr val="black"/>
                </a:solidFill>
                <a:latin typeface="Times New Roman"/>
                <a:cs typeface="Times New Roman"/>
              </a:rPr>
              <a:t>1</a:t>
            </a:r>
            <a:r>
              <a:rPr sz="2300" spc="-195" dirty="0">
                <a:solidFill>
                  <a:prstClr val="black"/>
                </a:solidFill>
                <a:latin typeface="Times New Roman"/>
                <a:cs typeface="Times New Roman"/>
              </a:rPr>
              <a:t>(</a:t>
            </a:r>
            <a:r>
              <a:rPr sz="2300" spc="5" dirty="0">
                <a:solidFill>
                  <a:prstClr val="black"/>
                </a:solidFill>
                <a:latin typeface="Times New Roman"/>
                <a:cs typeface="Times New Roman"/>
              </a:rPr>
              <a:t>150</a:t>
            </a:r>
            <a:r>
              <a:rPr sz="2300" spc="10" dirty="0">
                <a:solidFill>
                  <a:prstClr val="black"/>
                </a:solidFill>
                <a:latin typeface="Times New Roman"/>
                <a:cs typeface="Times New Roman"/>
              </a:rPr>
              <a:t>0</a:t>
            </a:r>
            <a:r>
              <a:rPr sz="2300" spc="-215" dirty="0">
                <a:solidFill>
                  <a:prstClr val="black"/>
                </a:solidFill>
                <a:latin typeface="Times New Roman"/>
                <a:cs typeface="Times New Roman"/>
              </a:rPr>
              <a:t> </a:t>
            </a:r>
            <a:r>
              <a:rPr sz="2300" spc="10" dirty="0">
                <a:solidFill>
                  <a:prstClr val="black"/>
                </a:solidFill>
                <a:latin typeface="Symbol"/>
                <a:cs typeface="Symbol"/>
              </a:rPr>
              <a:t></a:t>
            </a:r>
            <a:r>
              <a:rPr sz="2300" spc="-225" dirty="0">
                <a:solidFill>
                  <a:prstClr val="black"/>
                </a:solidFill>
                <a:latin typeface="Times New Roman"/>
                <a:cs typeface="Times New Roman"/>
              </a:rPr>
              <a:t> </a:t>
            </a:r>
            <a:r>
              <a:rPr sz="2300" spc="5" dirty="0">
                <a:solidFill>
                  <a:prstClr val="black"/>
                </a:solidFill>
                <a:latin typeface="Times New Roman"/>
                <a:cs typeface="Times New Roman"/>
              </a:rPr>
              <a:t>60</a:t>
            </a:r>
            <a:r>
              <a:rPr sz="2300" spc="10" dirty="0">
                <a:solidFill>
                  <a:prstClr val="black"/>
                </a:solidFill>
                <a:latin typeface="Times New Roman"/>
                <a:cs typeface="Times New Roman"/>
              </a:rPr>
              <a:t>0</a:t>
            </a:r>
            <a:r>
              <a:rPr sz="2300" spc="-365" dirty="0">
                <a:solidFill>
                  <a:prstClr val="black"/>
                </a:solidFill>
                <a:latin typeface="Times New Roman"/>
                <a:cs typeface="Times New Roman"/>
              </a:rPr>
              <a:t> </a:t>
            </a:r>
            <a:r>
              <a:rPr sz="2300" spc="60" dirty="0">
                <a:solidFill>
                  <a:prstClr val="black"/>
                </a:solidFill>
                <a:latin typeface="Times New Roman"/>
                <a:cs typeface="Times New Roman"/>
              </a:rPr>
              <a:t>s</a:t>
            </a:r>
            <a:r>
              <a:rPr sz="2300" spc="-60" dirty="0">
                <a:solidFill>
                  <a:prstClr val="black"/>
                </a:solidFill>
                <a:latin typeface="Times New Roman"/>
                <a:cs typeface="Times New Roman"/>
              </a:rPr>
              <a:t>i</a:t>
            </a:r>
            <a:r>
              <a:rPr sz="2300" spc="10" dirty="0">
                <a:solidFill>
                  <a:prstClr val="black"/>
                </a:solidFill>
                <a:latin typeface="Times New Roman"/>
                <a:cs typeface="Times New Roman"/>
              </a:rPr>
              <a:t>n</a:t>
            </a:r>
            <a:r>
              <a:rPr sz="2300" spc="-170" dirty="0">
                <a:solidFill>
                  <a:prstClr val="black"/>
                </a:solidFill>
                <a:latin typeface="Times New Roman"/>
                <a:cs typeface="Times New Roman"/>
              </a:rPr>
              <a:t> </a:t>
            </a:r>
            <a:r>
              <a:rPr sz="2300" spc="5" dirty="0">
                <a:solidFill>
                  <a:prstClr val="black"/>
                </a:solidFill>
                <a:latin typeface="Times New Roman"/>
                <a:cs typeface="Times New Roman"/>
              </a:rPr>
              <a:t>20)</a:t>
            </a:r>
            <a:r>
              <a:rPr sz="2300" spc="-50" dirty="0">
                <a:solidFill>
                  <a:prstClr val="black"/>
                </a:solidFill>
                <a:latin typeface="Times New Roman"/>
                <a:cs typeface="Times New Roman"/>
              </a:rPr>
              <a:t> </a:t>
            </a:r>
            <a:r>
              <a:rPr sz="2300" spc="10" dirty="0">
                <a:solidFill>
                  <a:prstClr val="black"/>
                </a:solidFill>
                <a:latin typeface="Symbol"/>
                <a:cs typeface="Symbol"/>
              </a:rPr>
              <a:t></a:t>
            </a:r>
            <a:r>
              <a:rPr sz="2300" spc="-300" dirty="0">
                <a:solidFill>
                  <a:prstClr val="black"/>
                </a:solidFill>
                <a:latin typeface="Times New Roman"/>
                <a:cs typeface="Times New Roman"/>
              </a:rPr>
              <a:t> </a:t>
            </a:r>
            <a:r>
              <a:rPr sz="2300" dirty="0">
                <a:solidFill>
                  <a:prstClr val="black"/>
                </a:solidFill>
                <a:latin typeface="Times New Roman"/>
                <a:cs typeface="Times New Roman"/>
              </a:rPr>
              <a:t>153.</a:t>
            </a:r>
            <a:r>
              <a:rPr sz="2300" spc="-140" dirty="0">
                <a:solidFill>
                  <a:prstClr val="black"/>
                </a:solidFill>
                <a:latin typeface="Times New Roman"/>
                <a:cs typeface="Times New Roman"/>
              </a:rPr>
              <a:t>1</a:t>
            </a:r>
            <a:r>
              <a:rPr sz="2300" i="1" spc="10" dirty="0">
                <a:solidFill>
                  <a:prstClr val="black"/>
                </a:solidFill>
                <a:latin typeface="Times New Roman"/>
                <a:cs typeface="Times New Roman"/>
              </a:rPr>
              <a:t>a</a:t>
            </a:r>
            <a:endParaRPr sz="2300" dirty="0">
              <a:solidFill>
                <a:prstClr val="black"/>
              </a:solidFill>
              <a:latin typeface="Times New Roman"/>
              <a:cs typeface="Times New Roman"/>
            </a:endParaRPr>
          </a:p>
          <a:p>
            <a:pPr marL="50800">
              <a:spcBef>
                <a:spcPts val="715"/>
              </a:spcBef>
            </a:pPr>
            <a:r>
              <a:rPr sz="2300" spc="5" dirty="0">
                <a:solidFill>
                  <a:prstClr val="black"/>
                </a:solidFill>
                <a:latin typeface="Times New Roman"/>
                <a:cs typeface="Times New Roman"/>
              </a:rPr>
              <a:t>56</a:t>
            </a:r>
            <a:r>
              <a:rPr sz="2300" spc="10" dirty="0">
                <a:solidFill>
                  <a:prstClr val="black"/>
                </a:solidFill>
                <a:latin typeface="Times New Roman"/>
                <a:cs typeface="Times New Roman"/>
              </a:rPr>
              <a:t>3</a:t>
            </a:r>
            <a:r>
              <a:rPr sz="2300" dirty="0">
                <a:solidFill>
                  <a:prstClr val="black"/>
                </a:solidFill>
                <a:latin typeface="Times New Roman"/>
                <a:cs typeface="Times New Roman"/>
              </a:rPr>
              <a:t>.</a:t>
            </a:r>
            <a:r>
              <a:rPr sz="2300" spc="10" dirty="0">
                <a:solidFill>
                  <a:prstClr val="black"/>
                </a:solidFill>
                <a:latin typeface="Times New Roman"/>
                <a:cs typeface="Times New Roman"/>
              </a:rPr>
              <a:t>8</a:t>
            </a:r>
            <a:r>
              <a:rPr sz="2300" spc="-254" dirty="0">
                <a:solidFill>
                  <a:prstClr val="black"/>
                </a:solidFill>
                <a:latin typeface="Times New Roman"/>
                <a:cs typeface="Times New Roman"/>
              </a:rPr>
              <a:t> </a:t>
            </a:r>
            <a:r>
              <a:rPr sz="2300" spc="10" dirty="0">
                <a:solidFill>
                  <a:prstClr val="black"/>
                </a:solidFill>
                <a:latin typeface="Symbol"/>
                <a:cs typeface="Symbol"/>
              </a:rPr>
              <a:t></a:t>
            </a:r>
            <a:r>
              <a:rPr sz="2300" spc="-190" dirty="0">
                <a:solidFill>
                  <a:prstClr val="black"/>
                </a:solidFill>
                <a:latin typeface="Times New Roman"/>
                <a:cs typeface="Times New Roman"/>
              </a:rPr>
              <a:t> </a:t>
            </a:r>
            <a:r>
              <a:rPr sz="2300" spc="5" dirty="0">
                <a:solidFill>
                  <a:prstClr val="black"/>
                </a:solidFill>
                <a:latin typeface="Times New Roman"/>
                <a:cs typeface="Times New Roman"/>
              </a:rPr>
              <a:t>42</a:t>
            </a:r>
            <a:r>
              <a:rPr sz="2300" spc="10" dirty="0">
                <a:solidFill>
                  <a:prstClr val="black"/>
                </a:solidFill>
                <a:latin typeface="Times New Roman"/>
                <a:cs typeface="Times New Roman"/>
              </a:rPr>
              <a:t>8</a:t>
            </a:r>
            <a:r>
              <a:rPr sz="2300" dirty="0">
                <a:solidFill>
                  <a:prstClr val="black"/>
                </a:solidFill>
                <a:latin typeface="Times New Roman"/>
                <a:cs typeface="Times New Roman"/>
              </a:rPr>
              <a:t>.5</a:t>
            </a:r>
            <a:r>
              <a:rPr sz="2300" spc="10" dirty="0">
                <a:solidFill>
                  <a:prstClr val="black"/>
                </a:solidFill>
                <a:latin typeface="Times New Roman"/>
                <a:cs typeface="Times New Roman"/>
              </a:rPr>
              <a:t>7</a:t>
            </a:r>
            <a:r>
              <a:rPr sz="2300" spc="-35" dirty="0">
                <a:solidFill>
                  <a:prstClr val="black"/>
                </a:solidFill>
                <a:latin typeface="Times New Roman"/>
                <a:cs typeface="Times New Roman"/>
              </a:rPr>
              <a:t> </a:t>
            </a:r>
            <a:r>
              <a:rPr sz="2300" spc="10" dirty="0">
                <a:solidFill>
                  <a:prstClr val="black"/>
                </a:solidFill>
                <a:latin typeface="Symbol"/>
                <a:cs typeface="Symbol"/>
              </a:rPr>
              <a:t></a:t>
            </a:r>
            <a:r>
              <a:rPr sz="2300" spc="-300" dirty="0">
                <a:solidFill>
                  <a:prstClr val="black"/>
                </a:solidFill>
                <a:latin typeface="Times New Roman"/>
                <a:cs typeface="Times New Roman"/>
              </a:rPr>
              <a:t> </a:t>
            </a:r>
            <a:r>
              <a:rPr sz="2300" dirty="0">
                <a:solidFill>
                  <a:prstClr val="black"/>
                </a:solidFill>
                <a:latin typeface="Times New Roman"/>
                <a:cs typeface="Times New Roman"/>
              </a:rPr>
              <a:t>153.</a:t>
            </a:r>
            <a:r>
              <a:rPr sz="2300" spc="-140" dirty="0">
                <a:solidFill>
                  <a:prstClr val="black"/>
                </a:solidFill>
                <a:latin typeface="Times New Roman"/>
                <a:cs typeface="Times New Roman"/>
              </a:rPr>
              <a:t>1</a:t>
            </a:r>
            <a:r>
              <a:rPr sz="2300" i="1" spc="10" dirty="0">
                <a:solidFill>
                  <a:prstClr val="black"/>
                </a:solidFill>
                <a:latin typeface="Times New Roman"/>
                <a:cs typeface="Times New Roman"/>
              </a:rPr>
              <a:t>a</a:t>
            </a:r>
            <a:endParaRPr sz="2300" dirty="0">
              <a:solidFill>
                <a:prstClr val="black"/>
              </a:solidFill>
              <a:latin typeface="Times New Roman"/>
              <a:cs typeface="Times New Roman"/>
            </a:endParaRPr>
          </a:p>
          <a:p>
            <a:pPr marL="59690">
              <a:spcBef>
                <a:spcPts val="1005"/>
              </a:spcBef>
            </a:pPr>
            <a:r>
              <a:rPr sz="2300" i="1" spc="10" dirty="0">
                <a:solidFill>
                  <a:prstClr val="black"/>
                </a:solidFill>
                <a:latin typeface="Times New Roman"/>
                <a:cs typeface="Times New Roman"/>
              </a:rPr>
              <a:t>a</a:t>
            </a:r>
            <a:r>
              <a:rPr sz="2300" i="1" spc="-5" dirty="0">
                <a:solidFill>
                  <a:prstClr val="black"/>
                </a:solidFill>
                <a:latin typeface="Times New Roman"/>
                <a:cs typeface="Times New Roman"/>
              </a:rPr>
              <a:t> </a:t>
            </a:r>
            <a:r>
              <a:rPr sz="2300" spc="10" dirty="0">
                <a:solidFill>
                  <a:prstClr val="black"/>
                </a:solidFill>
                <a:latin typeface="Symbol"/>
                <a:cs typeface="Symbol"/>
              </a:rPr>
              <a:t></a:t>
            </a:r>
            <a:r>
              <a:rPr sz="2300" spc="-80" dirty="0">
                <a:solidFill>
                  <a:prstClr val="black"/>
                </a:solidFill>
                <a:latin typeface="Times New Roman"/>
                <a:cs typeface="Times New Roman"/>
              </a:rPr>
              <a:t> </a:t>
            </a:r>
            <a:r>
              <a:rPr sz="2300" spc="5" dirty="0">
                <a:solidFill>
                  <a:prstClr val="black"/>
                </a:solidFill>
                <a:latin typeface="Times New Roman"/>
                <a:cs typeface="Times New Roman"/>
              </a:rPr>
              <a:t>0.88</a:t>
            </a:r>
            <a:r>
              <a:rPr sz="2300" spc="10" dirty="0">
                <a:solidFill>
                  <a:prstClr val="black"/>
                </a:solidFill>
                <a:latin typeface="Times New Roman"/>
                <a:cs typeface="Times New Roman"/>
              </a:rPr>
              <a:t>3</a:t>
            </a:r>
            <a:r>
              <a:rPr sz="2300" spc="-145" dirty="0">
                <a:solidFill>
                  <a:prstClr val="black"/>
                </a:solidFill>
                <a:latin typeface="Times New Roman"/>
                <a:cs typeface="Times New Roman"/>
              </a:rPr>
              <a:t> </a:t>
            </a:r>
            <a:r>
              <a:rPr sz="2300" i="1" spc="15" dirty="0">
                <a:solidFill>
                  <a:prstClr val="black"/>
                </a:solidFill>
                <a:latin typeface="Times New Roman"/>
                <a:cs typeface="Times New Roman"/>
              </a:rPr>
              <a:t>m</a:t>
            </a:r>
            <a:r>
              <a:rPr sz="2300" i="1" spc="-229" dirty="0">
                <a:solidFill>
                  <a:prstClr val="black"/>
                </a:solidFill>
                <a:latin typeface="Times New Roman"/>
                <a:cs typeface="Times New Roman"/>
              </a:rPr>
              <a:t> </a:t>
            </a:r>
            <a:r>
              <a:rPr sz="2300" spc="5" dirty="0">
                <a:solidFill>
                  <a:prstClr val="black"/>
                </a:solidFill>
                <a:latin typeface="Times New Roman"/>
                <a:cs typeface="Times New Roman"/>
              </a:rPr>
              <a:t>/</a:t>
            </a:r>
            <a:r>
              <a:rPr sz="2300" spc="-135" dirty="0">
                <a:solidFill>
                  <a:prstClr val="black"/>
                </a:solidFill>
                <a:latin typeface="Times New Roman"/>
                <a:cs typeface="Times New Roman"/>
              </a:rPr>
              <a:t> </a:t>
            </a:r>
            <a:r>
              <a:rPr sz="2300" i="1" spc="165" dirty="0">
                <a:solidFill>
                  <a:prstClr val="black"/>
                </a:solidFill>
                <a:latin typeface="Times New Roman"/>
                <a:cs typeface="Times New Roman"/>
              </a:rPr>
              <a:t>s</a:t>
            </a:r>
            <a:r>
              <a:rPr sz="2025" baseline="43209" dirty="0">
                <a:solidFill>
                  <a:prstClr val="black"/>
                </a:solidFill>
                <a:latin typeface="Times New Roman"/>
                <a:cs typeface="Times New Roman"/>
              </a:rPr>
              <a:t>2</a:t>
            </a:r>
          </a:p>
        </p:txBody>
      </p:sp>
      <p:sp>
        <p:nvSpPr>
          <p:cNvPr id="20" name="object 20"/>
          <p:cNvSpPr txBox="1"/>
          <p:nvPr/>
        </p:nvSpPr>
        <p:spPr>
          <a:xfrm>
            <a:off x="2072796" y="3247508"/>
            <a:ext cx="1685289" cy="378460"/>
          </a:xfrm>
          <a:prstGeom prst="rect">
            <a:avLst/>
          </a:prstGeom>
        </p:spPr>
        <p:txBody>
          <a:bodyPr vert="horz" wrap="square" lIns="0" tIns="13970" rIns="0" bIns="0" rtlCol="0">
            <a:spAutoFit/>
          </a:bodyPr>
          <a:lstStyle/>
          <a:p>
            <a:pPr marL="38100">
              <a:spcBef>
                <a:spcPts val="110"/>
              </a:spcBef>
              <a:tabLst>
                <a:tab pos="1041400" algn="l"/>
              </a:tabLst>
            </a:pPr>
            <a:r>
              <a:rPr sz="2300" i="1" spc="-15" dirty="0">
                <a:solidFill>
                  <a:prstClr val="black"/>
                </a:solidFill>
                <a:latin typeface="Times New Roman"/>
                <a:cs typeface="Times New Roman"/>
              </a:rPr>
              <a:t>F</a:t>
            </a:r>
            <a:r>
              <a:rPr sz="2025" i="1" spc="-22" baseline="-24691" dirty="0">
                <a:solidFill>
                  <a:prstClr val="black"/>
                </a:solidFill>
                <a:latin typeface="Times New Roman"/>
                <a:cs typeface="Times New Roman"/>
              </a:rPr>
              <a:t>ax</a:t>
            </a:r>
            <a:r>
              <a:rPr sz="2025" i="1" spc="322" baseline="-24691" dirty="0">
                <a:solidFill>
                  <a:prstClr val="black"/>
                </a:solidFill>
                <a:latin typeface="Times New Roman"/>
                <a:cs typeface="Times New Roman"/>
              </a:rPr>
              <a:t> </a:t>
            </a:r>
            <a:r>
              <a:rPr sz="2300" spc="10" dirty="0">
                <a:solidFill>
                  <a:prstClr val="black"/>
                </a:solidFill>
                <a:latin typeface="Symbol"/>
                <a:cs typeface="Symbol"/>
              </a:rPr>
              <a:t></a:t>
            </a:r>
            <a:r>
              <a:rPr sz="2300" spc="-110" dirty="0">
                <a:solidFill>
                  <a:prstClr val="black"/>
                </a:solidFill>
                <a:latin typeface="Times New Roman"/>
                <a:cs typeface="Times New Roman"/>
              </a:rPr>
              <a:t> </a:t>
            </a:r>
            <a:r>
              <a:rPr sz="2300" i="1" spc="50" dirty="0">
                <a:solidFill>
                  <a:prstClr val="black"/>
                </a:solidFill>
                <a:latin typeface="Times New Roman"/>
                <a:cs typeface="Times New Roman"/>
              </a:rPr>
              <a:t>F</a:t>
            </a:r>
            <a:r>
              <a:rPr sz="2025" i="1" spc="75" baseline="-24691" dirty="0">
                <a:solidFill>
                  <a:prstClr val="black"/>
                </a:solidFill>
                <a:latin typeface="Times New Roman"/>
                <a:cs typeface="Times New Roman"/>
              </a:rPr>
              <a:t>f	</a:t>
            </a:r>
            <a:r>
              <a:rPr sz="2300" spc="10" dirty="0">
                <a:solidFill>
                  <a:prstClr val="black"/>
                </a:solidFill>
                <a:latin typeface="Symbol"/>
                <a:cs typeface="Symbol"/>
              </a:rPr>
              <a:t></a:t>
            </a:r>
            <a:r>
              <a:rPr sz="2300" spc="-105" dirty="0">
                <a:solidFill>
                  <a:prstClr val="black"/>
                </a:solidFill>
                <a:latin typeface="Times New Roman"/>
                <a:cs typeface="Times New Roman"/>
              </a:rPr>
              <a:t> </a:t>
            </a:r>
            <a:r>
              <a:rPr sz="2300" i="1" spc="70" dirty="0">
                <a:solidFill>
                  <a:prstClr val="black"/>
                </a:solidFill>
                <a:latin typeface="Times New Roman"/>
                <a:cs typeface="Times New Roman"/>
              </a:rPr>
              <a:t>ma</a:t>
            </a:r>
            <a:endParaRPr sz="2300" dirty="0">
              <a:solidFill>
                <a:prstClr val="black"/>
              </a:solidFill>
              <a:latin typeface="Times New Roman"/>
              <a:cs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52900" y="215168"/>
            <a:ext cx="4513138" cy="622222"/>
          </a:xfrm>
          <a:prstGeom prst="rect">
            <a:avLst/>
          </a:prstGeom>
        </p:spPr>
        <p:txBody>
          <a:bodyPr vert="horz" wrap="square" lIns="0" tIns="12700" rIns="0" bIns="0" rtlCol="0">
            <a:spAutoFit/>
          </a:bodyPr>
          <a:lstStyle/>
          <a:p>
            <a:pPr marL="12700">
              <a:spcBef>
                <a:spcPts val="100"/>
              </a:spcBef>
            </a:pPr>
            <a:r>
              <a:rPr spc="-45" dirty="0">
                <a:latin typeface="Algerian" panose="04020705040A02060702" pitchFamily="82" charset="0"/>
              </a:rPr>
              <a:t>EXAMPLE</a:t>
            </a:r>
          </a:p>
        </p:txBody>
      </p:sp>
      <p:sp>
        <p:nvSpPr>
          <p:cNvPr id="3" name="object 3"/>
          <p:cNvSpPr txBox="1"/>
          <p:nvPr/>
        </p:nvSpPr>
        <p:spPr>
          <a:xfrm>
            <a:off x="325056" y="1073990"/>
            <a:ext cx="11654909" cy="936154"/>
          </a:xfrm>
          <a:prstGeom prst="rect">
            <a:avLst/>
          </a:prstGeom>
        </p:spPr>
        <p:txBody>
          <a:bodyPr vert="horz" wrap="square" lIns="0" tIns="12700" rIns="0" bIns="0" rtlCol="0">
            <a:spAutoFit/>
          </a:bodyPr>
          <a:lstStyle/>
          <a:p>
            <a:pPr marL="381000" marR="30480" indent="-342900" algn="just">
              <a:spcBef>
                <a:spcPts val="100"/>
              </a:spcBef>
              <a:buClr>
                <a:srgbClr val="CC9900"/>
              </a:buClr>
              <a:buSzPct val="65000"/>
              <a:buFont typeface="Wingdings"/>
              <a:buChar char=""/>
              <a:tabLst>
                <a:tab pos="380365" algn="l"/>
                <a:tab pos="381000" algn="l"/>
              </a:tabLst>
            </a:pPr>
            <a:r>
              <a:rPr sz="3000" spc="-5" dirty="0">
                <a:solidFill>
                  <a:prstClr val="black"/>
                </a:solidFill>
                <a:latin typeface="Times New Roman" panose="02020603050405020304" pitchFamily="18" charset="0"/>
                <a:cs typeface="Times New Roman" panose="02020603050405020304" pitchFamily="18" charset="0"/>
              </a:rPr>
              <a:t>An</a:t>
            </a:r>
            <a:r>
              <a:rPr sz="3000" spc="30" dirty="0">
                <a:solidFill>
                  <a:prstClr val="black"/>
                </a:solidFill>
                <a:latin typeface="Times New Roman" panose="02020603050405020304" pitchFamily="18" charset="0"/>
                <a:cs typeface="Times New Roman" panose="02020603050405020304" pitchFamily="18" charset="0"/>
              </a:rPr>
              <a:t> </a:t>
            </a:r>
            <a:r>
              <a:rPr sz="3000" spc="-5" dirty="0">
                <a:solidFill>
                  <a:prstClr val="black"/>
                </a:solidFill>
                <a:latin typeface="Times New Roman" panose="02020603050405020304" pitchFamily="18" charset="0"/>
                <a:cs typeface="Times New Roman" panose="02020603050405020304" pitchFamily="18" charset="0"/>
              </a:rPr>
              <a:t>elevator</a:t>
            </a:r>
            <a:r>
              <a:rPr sz="3000" spc="20" dirty="0">
                <a:solidFill>
                  <a:prstClr val="black"/>
                </a:solidFill>
                <a:latin typeface="Times New Roman" panose="02020603050405020304" pitchFamily="18" charset="0"/>
                <a:cs typeface="Times New Roman" panose="02020603050405020304" pitchFamily="18" charset="0"/>
              </a:rPr>
              <a:t> </a:t>
            </a:r>
            <a:r>
              <a:rPr sz="3000" spc="-5" dirty="0">
                <a:solidFill>
                  <a:prstClr val="black"/>
                </a:solidFill>
                <a:latin typeface="Times New Roman" panose="02020603050405020304" pitchFamily="18" charset="0"/>
                <a:cs typeface="Times New Roman" panose="02020603050405020304" pitchFamily="18" charset="0"/>
              </a:rPr>
              <a:t>with</a:t>
            </a:r>
            <a:r>
              <a:rPr sz="3000" spc="20" dirty="0">
                <a:solidFill>
                  <a:prstClr val="black"/>
                </a:solidFill>
                <a:latin typeface="Times New Roman" panose="02020603050405020304" pitchFamily="18" charset="0"/>
                <a:cs typeface="Times New Roman" panose="02020603050405020304" pitchFamily="18" charset="0"/>
              </a:rPr>
              <a:t> </a:t>
            </a:r>
            <a:r>
              <a:rPr sz="3000" spc="-5" dirty="0">
                <a:solidFill>
                  <a:prstClr val="black"/>
                </a:solidFill>
                <a:latin typeface="Times New Roman" panose="02020603050405020304" pitchFamily="18" charset="0"/>
                <a:cs typeface="Times New Roman" panose="02020603050405020304" pitchFamily="18" charset="0"/>
              </a:rPr>
              <a:t>a</a:t>
            </a:r>
            <a:r>
              <a:rPr sz="3000" spc="35" dirty="0">
                <a:solidFill>
                  <a:prstClr val="black"/>
                </a:solidFill>
                <a:latin typeface="Times New Roman" panose="02020603050405020304" pitchFamily="18" charset="0"/>
                <a:cs typeface="Times New Roman" panose="02020603050405020304" pitchFamily="18" charset="0"/>
              </a:rPr>
              <a:t> </a:t>
            </a:r>
            <a:r>
              <a:rPr sz="3000" dirty="0">
                <a:solidFill>
                  <a:prstClr val="black"/>
                </a:solidFill>
                <a:latin typeface="Times New Roman" panose="02020603050405020304" pitchFamily="18" charset="0"/>
                <a:cs typeface="Times New Roman" panose="02020603050405020304" pitchFamily="18" charset="0"/>
              </a:rPr>
              <a:t>mass</a:t>
            </a:r>
            <a:r>
              <a:rPr sz="3000" spc="40" dirty="0">
                <a:solidFill>
                  <a:prstClr val="black"/>
                </a:solidFill>
                <a:latin typeface="Times New Roman" panose="02020603050405020304" pitchFamily="18" charset="0"/>
                <a:cs typeface="Times New Roman" panose="02020603050405020304" pitchFamily="18" charset="0"/>
              </a:rPr>
              <a:t> </a:t>
            </a:r>
            <a:r>
              <a:rPr sz="3000" dirty="0">
                <a:solidFill>
                  <a:prstClr val="black"/>
                </a:solidFill>
                <a:latin typeface="Times New Roman" panose="02020603050405020304" pitchFamily="18" charset="0"/>
                <a:cs typeface="Times New Roman" panose="02020603050405020304" pitchFamily="18" charset="0"/>
              </a:rPr>
              <a:t>of</a:t>
            </a:r>
            <a:r>
              <a:rPr sz="3000" spc="30" dirty="0">
                <a:solidFill>
                  <a:prstClr val="black"/>
                </a:solidFill>
                <a:latin typeface="Times New Roman" panose="02020603050405020304" pitchFamily="18" charset="0"/>
                <a:cs typeface="Times New Roman" panose="02020603050405020304" pitchFamily="18" charset="0"/>
              </a:rPr>
              <a:t> </a:t>
            </a:r>
            <a:r>
              <a:rPr sz="3000" dirty="0">
                <a:solidFill>
                  <a:prstClr val="black"/>
                </a:solidFill>
                <a:latin typeface="Times New Roman" panose="02020603050405020304" pitchFamily="18" charset="0"/>
                <a:cs typeface="Times New Roman" panose="02020603050405020304" pitchFamily="18" charset="0"/>
              </a:rPr>
              <a:t>2000</a:t>
            </a:r>
            <a:r>
              <a:rPr sz="3000" spc="20" dirty="0">
                <a:solidFill>
                  <a:prstClr val="black"/>
                </a:solidFill>
                <a:latin typeface="Times New Roman" panose="02020603050405020304" pitchFamily="18" charset="0"/>
                <a:cs typeface="Times New Roman" panose="02020603050405020304" pitchFamily="18" charset="0"/>
              </a:rPr>
              <a:t> </a:t>
            </a:r>
            <a:r>
              <a:rPr sz="3000" spc="-5" dirty="0">
                <a:solidFill>
                  <a:prstClr val="black"/>
                </a:solidFill>
                <a:latin typeface="Times New Roman" panose="02020603050405020304" pitchFamily="18" charset="0"/>
                <a:cs typeface="Times New Roman" panose="02020603050405020304" pitchFamily="18" charset="0"/>
              </a:rPr>
              <a:t>Kg</a:t>
            </a:r>
            <a:r>
              <a:rPr sz="3000" spc="30" dirty="0">
                <a:solidFill>
                  <a:prstClr val="black"/>
                </a:solidFill>
                <a:latin typeface="Times New Roman" panose="02020603050405020304" pitchFamily="18" charset="0"/>
                <a:cs typeface="Times New Roman" panose="02020603050405020304" pitchFamily="18" charset="0"/>
              </a:rPr>
              <a:t> </a:t>
            </a:r>
            <a:r>
              <a:rPr sz="3000" spc="-5" dirty="0">
                <a:solidFill>
                  <a:prstClr val="black"/>
                </a:solidFill>
                <a:latin typeface="Times New Roman" panose="02020603050405020304" pitchFamily="18" charset="0"/>
                <a:cs typeface="Times New Roman" panose="02020603050405020304" pitchFamily="18" charset="0"/>
              </a:rPr>
              <a:t>rises</a:t>
            </a:r>
            <a:r>
              <a:rPr sz="3000" spc="35" dirty="0">
                <a:solidFill>
                  <a:prstClr val="black"/>
                </a:solidFill>
                <a:latin typeface="Times New Roman" panose="02020603050405020304" pitchFamily="18" charset="0"/>
                <a:cs typeface="Times New Roman" panose="02020603050405020304" pitchFamily="18" charset="0"/>
              </a:rPr>
              <a:t> </a:t>
            </a:r>
            <a:r>
              <a:rPr sz="3000" spc="-5" dirty="0">
                <a:solidFill>
                  <a:prstClr val="black"/>
                </a:solidFill>
                <a:latin typeface="Times New Roman" panose="02020603050405020304" pitchFamily="18" charset="0"/>
                <a:cs typeface="Times New Roman" panose="02020603050405020304" pitchFamily="18" charset="0"/>
              </a:rPr>
              <a:t>with </a:t>
            </a:r>
            <a:r>
              <a:rPr sz="3000" spc="-780" dirty="0">
                <a:solidFill>
                  <a:prstClr val="black"/>
                </a:solidFill>
                <a:latin typeface="Times New Roman" panose="02020603050405020304" pitchFamily="18" charset="0"/>
                <a:cs typeface="Times New Roman" panose="02020603050405020304" pitchFamily="18" charset="0"/>
              </a:rPr>
              <a:t> </a:t>
            </a:r>
            <a:r>
              <a:rPr sz="3000" spc="-5" dirty="0">
                <a:solidFill>
                  <a:prstClr val="black"/>
                </a:solidFill>
                <a:latin typeface="Times New Roman" panose="02020603050405020304" pitchFamily="18" charset="0"/>
                <a:cs typeface="Times New Roman" panose="02020603050405020304" pitchFamily="18" charset="0"/>
              </a:rPr>
              <a:t>an</a:t>
            </a:r>
            <a:r>
              <a:rPr sz="3000" spc="90" dirty="0">
                <a:solidFill>
                  <a:prstClr val="black"/>
                </a:solidFill>
                <a:latin typeface="Times New Roman" panose="02020603050405020304" pitchFamily="18" charset="0"/>
                <a:cs typeface="Times New Roman" panose="02020603050405020304" pitchFamily="18" charset="0"/>
              </a:rPr>
              <a:t> </a:t>
            </a:r>
            <a:r>
              <a:rPr sz="3000" spc="-5" dirty="0">
                <a:solidFill>
                  <a:prstClr val="black"/>
                </a:solidFill>
                <a:latin typeface="Times New Roman" panose="02020603050405020304" pitchFamily="18" charset="0"/>
                <a:cs typeface="Times New Roman" panose="02020603050405020304" pitchFamily="18" charset="0"/>
              </a:rPr>
              <a:t>acceleration</a:t>
            </a:r>
            <a:r>
              <a:rPr sz="3000" spc="55" dirty="0">
                <a:solidFill>
                  <a:prstClr val="black"/>
                </a:solidFill>
                <a:latin typeface="Times New Roman" panose="02020603050405020304" pitchFamily="18" charset="0"/>
                <a:cs typeface="Times New Roman" panose="02020603050405020304" pitchFamily="18" charset="0"/>
              </a:rPr>
              <a:t> </a:t>
            </a:r>
            <a:r>
              <a:rPr sz="3000" dirty="0">
                <a:solidFill>
                  <a:prstClr val="black"/>
                </a:solidFill>
                <a:latin typeface="Times New Roman" panose="02020603050405020304" pitchFamily="18" charset="0"/>
                <a:cs typeface="Times New Roman" panose="02020603050405020304" pitchFamily="18" charset="0"/>
              </a:rPr>
              <a:t>of</a:t>
            </a:r>
            <a:r>
              <a:rPr sz="3000" spc="105" dirty="0">
                <a:solidFill>
                  <a:prstClr val="black"/>
                </a:solidFill>
                <a:latin typeface="Times New Roman" panose="02020603050405020304" pitchFamily="18" charset="0"/>
                <a:cs typeface="Times New Roman" panose="02020603050405020304" pitchFamily="18" charset="0"/>
              </a:rPr>
              <a:t> </a:t>
            </a:r>
            <a:r>
              <a:rPr sz="3000" dirty="0">
                <a:solidFill>
                  <a:prstClr val="black"/>
                </a:solidFill>
                <a:latin typeface="Times New Roman" panose="02020603050405020304" pitchFamily="18" charset="0"/>
                <a:cs typeface="Times New Roman" panose="02020603050405020304" pitchFamily="18" charset="0"/>
              </a:rPr>
              <a:t>1.0</a:t>
            </a:r>
            <a:r>
              <a:rPr sz="3000" spc="90" dirty="0">
                <a:solidFill>
                  <a:prstClr val="black"/>
                </a:solidFill>
                <a:latin typeface="Times New Roman" panose="02020603050405020304" pitchFamily="18" charset="0"/>
                <a:cs typeface="Times New Roman" panose="02020603050405020304" pitchFamily="18" charset="0"/>
              </a:rPr>
              <a:t> </a:t>
            </a:r>
            <a:r>
              <a:rPr sz="3000" spc="-5" dirty="0">
                <a:solidFill>
                  <a:prstClr val="black"/>
                </a:solidFill>
                <a:latin typeface="Times New Roman" panose="02020603050405020304" pitchFamily="18" charset="0"/>
                <a:cs typeface="Times New Roman" panose="02020603050405020304" pitchFamily="18" charset="0"/>
              </a:rPr>
              <a:t>m/s</a:t>
            </a:r>
            <a:r>
              <a:rPr sz="3000" spc="-7" baseline="25000" dirty="0">
                <a:solidFill>
                  <a:prstClr val="black"/>
                </a:solidFill>
                <a:latin typeface="Times New Roman" panose="02020603050405020304" pitchFamily="18" charset="0"/>
                <a:cs typeface="Times New Roman" panose="02020603050405020304" pitchFamily="18" charset="0"/>
              </a:rPr>
              <a:t>2</a:t>
            </a:r>
            <a:r>
              <a:rPr sz="3000" spc="-5" dirty="0">
                <a:solidFill>
                  <a:prstClr val="black"/>
                </a:solidFill>
                <a:latin typeface="Times New Roman" panose="02020603050405020304" pitchFamily="18" charset="0"/>
                <a:cs typeface="Times New Roman" panose="02020603050405020304" pitchFamily="18" charset="0"/>
              </a:rPr>
              <a:t>.what</a:t>
            </a:r>
            <a:r>
              <a:rPr sz="3000" spc="100" dirty="0">
                <a:solidFill>
                  <a:prstClr val="black"/>
                </a:solidFill>
                <a:latin typeface="Times New Roman" panose="02020603050405020304" pitchFamily="18" charset="0"/>
                <a:cs typeface="Times New Roman" panose="02020603050405020304" pitchFamily="18" charset="0"/>
              </a:rPr>
              <a:t> </a:t>
            </a:r>
            <a:r>
              <a:rPr sz="3000" spc="-10" dirty="0">
                <a:solidFill>
                  <a:prstClr val="black"/>
                </a:solidFill>
                <a:latin typeface="Times New Roman" panose="02020603050405020304" pitchFamily="18" charset="0"/>
                <a:cs typeface="Times New Roman" panose="02020603050405020304" pitchFamily="18" charset="0"/>
              </a:rPr>
              <a:t>is</a:t>
            </a:r>
            <a:r>
              <a:rPr sz="3000" spc="95" dirty="0">
                <a:solidFill>
                  <a:prstClr val="black"/>
                </a:solidFill>
                <a:latin typeface="Times New Roman" panose="02020603050405020304" pitchFamily="18" charset="0"/>
                <a:cs typeface="Times New Roman" panose="02020603050405020304" pitchFamily="18" charset="0"/>
              </a:rPr>
              <a:t> </a:t>
            </a:r>
            <a:r>
              <a:rPr sz="3000" dirty="0">
                <a:solidFill>
                  <a:prstClr val="black"/>
                </a:solidFill>
                <a:latin typeface="Times New Roman" panose="02020603050405020304" pitchFamily="18" charset="0"/>
                <a:cs typeface="Times New Roman" panose="02020603050405020304" pitchFamily="18" charset="0"/>
              </a:rPr>
              <a:t>the </a:t>
            </a:r>
            <a:r>
              <a:rPr sz="3000" spc="5" dirty="0">
                <a:solidFill>
                  <a:prstClr val="black"/>
                </a:solidFill>
                <a:latin typeface="Times New Roman" panose="02020603050405020304" pitchFamily="18" charset="0"/>
                <a:cs typeface="Times New Roman" panose="02020603050405020304" pitchFamily="18" charset="0"/>
              </a:rPr>
              <a:t> </a:t>
            </a:r>
            <a:r>
              <a:rPr sz="3000" spc="-5" dirty="0">
                <a:solidFill>
                  <a:prstClr val="black"/>
                </a:solidFill>
                <a:latin typeface="Times New Roman" panose="02020603050405020304" pitchFamily="18" charset="0"/>
                <a:cs typeface="Times New Roman" panose="02020603050405020304" pitchFamily="18" charset="0"/>
              </a:rPr>
              <a:t>tension</a:t>
            </a:r>
            <a:r>
              <a:rPr sz="3000" spc="15" dirty="0">
                <a:solidFill>
                  <a:prstClr val="black"/>
                </a:solidFill>
                <a:latin typeface="Times New Roman" panose="02020603050405020304" pitchFamily="18" charset="0"/>
                <a:cs typeface="Times New Roman" panose="02020603050405020304" pitchFamily="18" charset="0"/>
              </a:rPr>
              <a:t> </a:t>
            </a:r>
            <a:r>
              <a:rPr sz="3000" spc="-10" dirty="0">
                <a:solidFill>
                  <a:prstClr val="black"/>
                </a:solidFill>
                <a:latin typeface="Times New Roman" panose="02020603050405020304" pitchFamily="18" charset="0"/>
                <a:cs typeface="Times New Roman" panose="02020603050405020304" pitchFamily="18" charset="0"/>
              </a:rPr>
              <a:t>in</a:t>
            </a:r>
            <a:r>
              <a:rPr sz="3000" spc="35" dirty="0">
                <a:solidFill>
                  <a:prstClr val="black"/>
                </a:solidFill>
                <a:latin typeface="Times New Roman" panose="02020603050405020304" pitchFamily="18" charset="0"/>
                <a:cs typeface="Times New Roman" panose="02020603050405020304" pitchFamily="18" charset="0"/>
              </a:rPr>
              <a:t> </a:t>
            </a:r>
            <a:r>
              <a:rPr sz="3000" dirty="0">
                <a:solidFill>
                  <a:prstClr val="black"/>
                </a:solidFill>
                <a:latin typeface="Times New Roman" panose="02020603050405020304" pitchFamily="18" charset="0"/>
                <a:cs typeface="Times New Roman" panose="02020603050405020304" pitchFamily="18" charset="0"/>
              </a:rPr>
              <a:t>the</a:t>
            </a:r>
            <a:r>
              <a:rPr sz="3000" spc="35" dirty="0">
                <a:solidFill>
                  <a:prstClr val="black"/>
                </a:solidFill>
                <a:latin typeface="Times New Roman" panose="02020603050405020304" pitchFamily="18" charset="0"/>
                <a:cs typeface="Times New Roman" panose="02020603050405020304" pitchFamily="18" charset="0"/>
              </a:rPr>
              <a:t> </a:t>
            </a:r>
            <a:r>
              <a:rPr sz="3000" spc="-5" dirty="0">
                <a:solidFill>
                  <a:prstClr val="black"/>
                </a:solidFill>
                <a:latin typeface="Times New Roman" panose="02020603050405020304" pitchFamily="18" charset="0"/>
                <a:cs typeface="Times New Roman" panose="02020603050405020304" pitchFamily="18" charset="0"/>
              </a:rPr>
              <a:t>supporting</a:t>
            </a:r>
            <a:r>
              <a:rPr sz="3000" spc="25" dirty="0">
                <a:solidFill>
                  <a:prstClr val="black"/>
                </a:solidFill>
                <a:latin typeface="Times New Roman" panose="02020603050405020304" pitchFamily="18" charset="0"/>
                <a:cs typeface="Times New Roman" panose="02020603050405020304" pitchFamily="18" charset="0"/>
              </a:rPr>
              <a:t> </a:t>
            </a:r>
            <a:r>
              <a:rPr sz="3000" spc="-5" dirty="0">
                <a:solidFill>
                  <a:prstClr val="black"/>
                </a:solidFill>
                <a:latin typeface="Times New Roman" panose="02020603050405020304" pitchFamily="18" charset="0"/>
                <a:cs typeface="Times New Roman" panose="02020603050405020304" pitchFamily="18" charset="0"/>
              </a:rPr>
              <a:t>cable.</a:t>
            </a:r>
            <a:endParaRPr sz="3000" dirty="0">
              <a:solidFill>
                <a:prstClr val="black"/>
              </a:solidFill>
              <a:latin typeface="Times New Roman" panose="02020603050405020304" pitchFamily="18" charset="0"/>
              <a:cs typeface="Times New Roman" panose="02020603050405020304" pitchFamily="18" charset="0"/>
            </a:endParaRPr>
          </a:p>
        </p:txBody>
      </p:sp>
      <p:sp>
        <p:nvSpPr>
          <p:cNvPr id="4" name="object 4"/>
          <p:cNvSpPr txBox="1"/>
          <p:nvPr/>
        </p:nvSpPr>
        <p:spPr>
          <a:xfrm>
            <a:off x="2059940" y="3065145"/>
            <a:ext cx="211454" cy="323850"/>
          </a:xfrm>
          <a:prstGeom prst="rect">
            <a:avLst/>
          </a:prstGeom>
        </p:spPr>
        <p:txBody>
          <a:bodyPr vert="horz" wrap="square" lIns="0" tIns="13335" rIns="0" bIns="0" rtlCol="0">
            <a:spAutoFit/>
          </a:bodyPr>
          <a:lstStyle/>
          <a:p>
            <a:pPr marL="12700">
              <a:spcBef>
                <a:spcPts val="105"/>
              </a:spcBef>
            </a:pPr>
            <a:r>
              <a:rPr sz="1950" dirty="0">
                <a:solidFill>
                  <a:srgbClr val="CC9900"/>
                </a:solidFill>
                <a:latin typeface="Wingdings"/>
                <a:cs typeface="Wingdings"/>
              </a:rPr>
              <a:t></a:t>
            </a:r>
            <a:endParaRPr sz="1950">
              <a:solidFill>
                <a:prstClr val="black"/>
              </a:solidFill>
              <a:latin typeface="Wingdings"/>
              <a:cs typeface="Wingdings"/>
            </a:endParaRPr>
          </a:p>
        </p:txBody>
      </p:sp>
      <p:sp>
        <p:nvSpPr>
          <p:cNvPr id="5" name="object 5"/>
          <p:cNvSpPr txBox="1"/>
          <p:nvPr/>
        </p:nvSpPr>
        <p:spPr>
          <a:xfrm>
            <a:off x="2030476" y="2623084"/>
            <a:ext cx="181610" cy="331470"/>
          </a:xfrm>
          <a:prstGeom prst="rect">
            <a:avLst/>
          </a:prstGeom>
        </p:spPr>
        <p:txBody>
          <a:bodyPr vert="horz" wrap="square" lIns="0" tIns="13335" rIns="0" bIns="0" rtlCol="0">
            <a:spAutoFit/>
          </a:bodyPr>
          <a:lstStyle/>
          <a:p>
            <a:pPr marL="12700">
              <a:spcBef>
                <a:spcPts val="105"/>
              </a:spcBef>
            </a:pPr>
            <a:r>
              <a:rPr sz="2000" b="1" dirty="0">
                <a:solidFill>
                  <a:prstClr val="black"/>
                </a:solidFill>
                <a:latin typeface="Arial"/>
                <a:cs typeface="Arial"/>
              </a:rPr>
              <a:t>T</a:t>
            </a:r>
            <a:endParaRPr sz="2000" dirty="0">
              <a:solidFill>
                <a:prstClr val="black"/>
              </a:solidFill>
              <a:latin typeface="Arial"/>
              <a:cs typeface="Arial"/>
            </a:endParaRPr>
          </a:p>
        </p:txBody>
      </p:sp>
      <p:sp>
        <p:nvSpPr>
          <p:cNvPr id="6" name="object 6"/>
          <p:cNvSpPr txBox="1"/>
          <p:nvPr/>
        </p:nvSpPr>
        <p:spPr>
          <a:xfrm>
            <a:off x="3401314" y="4850129"/>
            <a:ext cx="113030" cy="243656"/>
          </a:xfrm>
          <a:prstGeom prst="rect">
            <a:avLst/>
          </a:prstGeom>
        </p:spPr>
        <p:txBody>
          <a:bodyPr vert="horz" wrap="square" lIns="0" tIns="12700" rIns="0" bIns="0" rtlCol="0">
            <a:spAutoFit/>
          </a:bodyPr>
          <a:lstStyle/>
          <a:p>
            <a:pPr marL="12700">
              <a:spcBef>
                <a:spcPts val="100"/>
              </a:spcBef>
            </a:pPr>
            <a:r>
              <a:rPr sz="1500" dirty="0">
                <a:solidFill>
                  <a:srgbClr val="CC9900"/>
                </a:solidFill>
                <a:latin typeface="Wingdings"/>
                <a:cs typeface="Wingdings"/>
              </a:rPr>
              <a:t></a:t>
            </a:r>
            <a:endParaRPr sz="1500">
              <a:solidFill>
                <a:prstClr val="black"/>
              </a:solidFill>
              <a:latin typeface="Wingdings"/>
              <a:cs typeface="Wingdings"/>
            </a:endParaRPr>
          </a:p>
        </p:txBody>
      </p:sp>
      <p:sp>
        <p:nvSpPr>
          <p:cNvPr id="7" name="object 7"/>
          <p:cNvSpPr txBox="1"/>
          <p:nvPr/>
        </p:nvSpPr>
        <p:spPr>
          <a:xfrm>
            <a:off x="1969301" y="4791883"/>
            <a:ext cx="259715" cy="216726"/>
          </a:xfrm>
          <a:prstGeom prst="rect">
            <a:avLst/>
          </a:prstGeom>
        </p:spPr>
        <p:txBody>
          <a:bodyPr vert="horz" wrap="square" lIns="0" tIns="16510" rIns="0" bIns="0" rtlCol="0">
            <a:spAutoFit/>
          </a:bodyPr>
          <a:lstStyle/>
          <a:p>
            <a:pPr marL="12700">
              <a:spcBef>
                <a:spcPts val="130"/>
              </a:spcBef>
            </a:pPr>
            <a:r>
              <a:rPr sz="1300" spc="15" dirty="0">
                <a:solidFill>
                  <a:prstClr val="black"/>
                </a:solidFill>
                <a:latin typeface="Microsoft Sans Serif"/>
                <a:cs typeface="Microsoft Sans Serif"/>
              </a:rPr>
              <a:t>mg</a:t>
            </a:r>
            <a:endParaRPr sz="1300">
              <a:solidFill>
                <a:prstClr val="black"/>
              </a:solidFill>
              <a:latin typeface="Microsoft Sans Serif"/>
              <a:cs typeface="Microsoft Sans Serif"/>
            </a:endParaRPr>
          </a:p>
        </p:txBody>
      </p:sp>
      <p:grpSp>
        <p:nvGrpSpPr>
          <p:cNvPr id="8" name="object 8"/>
          <p:cNvGrpSpPr/>
          <p:nvPr/>
        </p:nvGrpSpPr>
        <p:grpSpPr>
          <a:xfrm>
            <a:off x="1298066" y="2944190"/>
            <a:ext cx="1304925" cy="1964689"/>
            <a:chOff x="1976627" y="3065526"/>
            <a:chExt cx="1304925" cy="1964689"/>
          </a:xfrm>
        </p:grpSpPr>
        <p:sp>
          <p:nvSpPr>
            <p:cNvPr id="9" name="object 9"/>
            <p:cNvSpPr/>
            <p:nvPr/>
          </p:nvSpPr>
          <p:spPr>
            <a:xfrm>
              <a:off x="1981199" y="3407664"/>
              <a:ext cx="1295400" cy="914400"/>
            </a:xfrm>
            <a:custGeom>
              <a:avLst/>
              <a:gdLst/>
              <a:ahLst/>
              <a:cxnLst/>
              <a:rect l="l" t="t" r="r" b="b"/>
              <a:pathLst>
                <a:path w="1295400" h="914400">
                  <a:moveTo>
                    <a:pt x="1295400" y="0"/>
                  </a:moveTo>
                  <a:lnTo>
                    <a:pt x="0" y="0"/>
                  </a:lnTo>
                  <a:lnTo>
                    <a:pt x="0" y="914400"/>
                  </a:lnTo>
                  <a:lnTo>
                    <a:pt x="1295400" y="914400"/>
                  </a:lnTo>
                  <a:lnTo>
                    <a:pt x="1295400" y="0"/>
                  </a:lnTo>
                  <a:close/>
                </a:path>
              </a:pathLst>
            </a:custGeom>
            <a:solidFill>
              <a:srgbClr val="CC9900"/>
            </a:solidFill>
          </p:spPr>
          <p:txBody>
            <a:bodyPr wrap="square" lIns="0" tIns="0" rIns="0" bIns="0" rtlCol="0"/>
            <a:lstStyle/>
            <a:p>
              <a:endParaRPr>
                <a:solidFill>
                  <a:prstClr val="black"/>
                </a:solidFill>
                <a:latin typeface="Calibri"/>
              </a:endParaRPr>
            </a:p>
          </p:txBody>
        </p:sp>
        <p:sp>
          <p:nvSpPr>
            <p:cNvPr id="10" name="object 10"/>
            <p:cNvSpPr/>
            <p:nvPr/>
          </p:nvSpPr>
          <p:spPr>
            <a:xfrm>
              <a:off x="1981199" y="3407664"/>
              <a:ext cx="1295400" cy="914400"/>
            </a:xfrm>
            <a:custGeom>
              <a:avLst/>
              <a:gdLst/>
              <a:ahLst/>
              <a:cxnLst/>
              <a:rect l="l" t="t" r="r" b="b"/>
              <a:pathLst>
                <a:path w="1295400" h="914400">
                  <a:moveTo>
                    <a:pt x="0" y="914400"/>
                  </a:moveTo>
                  <a:lnTo>
                    <a:pt x="1295400" y="914400"/>
                  </a:lnTo>
                  <a:lnTo>
                    <a:pt x="1295400" y="0"/>
                  </a:lnTo>
                  <a:lnTo>
                    <a:pt x="0" y="0"/>
                  </a:lnTo>
                  <a:lnTo>
                    <a:pt x="0" y="914400"/>
                  </a:lnTo>
                  <a:close/>
                </a:path>
              </a:pathLst>
            </a:custGeom>
            <a:ln w="9144">
              <a:solidFill>
                <a:srgbClr val="000000"/>
              </a:solidFill>
            </a:ln>
          </p:spPr>
          <p:txBody>
            <a:bodyPr wrap="square" lIns="0" tIns="0" rIns="0" bIns="0" rtlCol="0"/>
            <a:lstStyle/>
            <a:p>
              <a:endParaRPr>
                <a:solidFill>
                  <a:prstClr val="black"/>
                </a:solidFill>
                <a:latin typeface="Calibri"/>
              </a:endParaRPr>
            </a:p>
          </p:txBody>
        </p:sp>
        <p:sp>
          <p:nvSpPr>
            <p:cNvPr id="11" name="object 11"/>
            <p:cNvSpPr/>
            <p:nvPr/>
          </p:nvSpPr>
          <p:spPr>
            <a:xfrm>
              <a:off x="2629662" y="3065525"/>
              <a:ext cx="79375" cy="1964689"/>
            </a:xfrm>
            <a:custGeom>
              <a:avLst/>
              <a:gdLst/>
              <a:ahLst/>
              <a:cxnLst/>
              <a:rect l="l" t="t" r="r" b="b"/>
              <a:pathLst>
                <a:path w="79375" h="1964689">
                  <a:moveTo>
                    <a:pt x="76200" y="1888236"/>
                  </a:moveTo>
                  <a:lnTo>
                    <a:pt x="48006" y="1888236"/>
                  </a:lnTo>
                  <a:lnTo>
                    <a:pt x="48006" y="821436"/>
                  </a:lnTo>
                  <a:lnTo>
                    <a:pt x="28194" y="821436"/>
                  </a:lnTo>
                  <a:lnTo>
                    <a:pt x="28194" y="1888236"/>
                  </a:lnTo>
                  <a:lnTo>
                    <a:pt x="0" y="1888236"/>
                  </a:lnTo>
                  <a:lnTo>
                    <a:pt x="38100" y="1964436"/>
                  </a:lnTo>
                  <a:lnTo>
                    <a:pt x="69850" y="1900936"/>
                  </a:lnTo>
                  <a:lnTo>
                    <a:pt x="76200" y="1888236"/>
                  </a:lnTo>
                  <a:close/>
                </a:path>
                <a:path w="79375" h="1964689">
                  <a:moveTo>
                    <a:pt x="79248" y="76200"/>
                  </a:moveTo>
                  <a:lnTo>
                    <a:pt x="72898" y="63500"/>
                  </a:lnTo>
                  <a:lnTo>
                    <a:pt x="41148" y="0"/>
                  </a:lnTo>
                  <a:lnTo>
                    <a:pt x="3048" y="76200"/>
                  </a:lnTo>
                  <a:lnTo>
                    <a:pt x="31242" y="76200"/>
                  </a:lnTo>
                  <a:lnTo>
                    <a:pt x="31242" y="685800"/>
                  </a:lnTo>
                  <a:lnTo>
                    <a:pt x="51054" y="685800"/>
                  </a:lnTo>
                  <a:lnTo>
                    <a:pt x="51054" y="76200"/>
                  </a:lnTo>
                  <a:lnTo>
                    <a:pt x="79248" y="76200"/>
                  </a:lnTo>
                  <a:close/>
                </a:path>
              </a:pathLst>
            </a:custGeom>
            <a:solidFill>
              <a:srgbClr val="000000"/>
            </a:solidFill>
          </p:spPr>
          <p:txBody>
            <a:bodyPr wrap="square" lIns="0" tIns="0" rIns="0" bIns="0" rtlCol="0"/>
            <a:lstStyle/>
            <a:p>
              <a:endParaRPr>
                <a:solidFill>
                  <a:prstClr val="black"/>
                </a:solidFill>
                <a:latin typeface="Calibri"/>
              </a:endParaRPr>
            </a:p>
          </p:txBody>
        </p:sp>
      </p:grpSp>
      <p:sp>
        <p:nvSpPr>
          <p:cNvPr id="12" name="object 12"/>
          <p:cNvSpPr txBox="1"/>
          <p:nvPr/>
        </p:nvSpPr>
        <p:spPr>
          <a:xfrm>
            <a:off x="4042727" y="2623084"/>
            <a:ext cx="4106545" cy="2056764"/>
          </a:xfrm>
          <a:prstGeom prst="rect">
            <a:avLst/>
          </a:prstGeom>
        </p:spPr>
        <p:txBody>
          <a:bodyPr vert="horz" wrap="square" lIns="0" tIns="121920" rIns="0" bIns="0" rtlCol="0">
            <a:spAutoFit/>
          </a:bodyPr>
          <a:lstStyle/>
          <a:p>
            <a:pPr marL="64135">
              <a:spcBef>
                <a:spcPts val="960"/>
              </a:spcBef>
            </a:pPr>
            <a:r>
              <a:rPr sz="2650" i="1" spc="-430" dirty="0">
                <a:solidFill>
                  <a:prstClr val="black"/>
                </a:solidFill>
                <a:latin typeface="Times New Roman"/>
                <a:cs typeface="Times New Roman"/>
              </a:rPr>
              <a:t>F</a:t>
            </a:r>
            <a:r>
              <a:rPr sz="2250" i="1" spc="-150" baseline="-25925" dirty="0">
                <a:solidFill>
                  <a:prstClr val="black"/>
                </a:solidFill>
                <a:latin typeface="Times New Roman"/>
                <a:cs typeface="Times New Roman"/>
              </a:rPr>
              <a:t>n</a:t>
            </a:r>
            <a:r>
              <a:rPr sz="2250" i="1" spc="-142" baseline="-25925" dirty="0">
                <a:solidFill>
                  <a:prstClr val="black"/>
                </a:solidFill>
                <a:latin typeface="Times New Roman"/>
                <a:cs typeface="Times New Roman"/>
              </a:rPr>
              <a:t>e</a:t>
            </a:r>
            <a:r>
              <a:rPr sz="2250" i="1" spc="-75" baseline="-25925" dirty="0">
                <a:solidFill>
                  <a:prstClr val="black"/>
                </a:solidFill>
                <a:latin typeface="Times New Roman"/>
                <a:cs typeface="Times New Roman"/>
              </a:rPr>
              <a:t>t</a:t>
            </a:r>
            <a:r>
              <a:rPr sz="2250" i="1" baseline="-25925" dirty="0">
                <a:solidFill>
                  <a:prstClr val="black"/>
                </a:solidFill>
                <a:latin typeface="Times New Roman"/>
                <a:cs typeface="Times New Roman"/>
              </a:rPr>
              <a:t> </a:t>
            </a:r>
            <a:r>
              <a:rPr sz="2250" i="1" spc="120" baseline="-25925" dirty="0">
                <a:solidFill>
                  <a:prstClr val="black"/>
                </a:solidFill>
                <a:latin typeface="Times New Roman"/>
                <a:cs typeface="Times New Roman"/>
              </a:rPr>
              <a:t> </a:t>
            </a:r>
            <a:r>
              <a:rPr sz="2650" spc="-210" dirty="0">
                <a:solidFill>
                  <a:prstClr val="black"/>
                </a:solidFill>
                <a:latin typeface="Symbol"/>
                <a:cs typeface="Symbol"/>
              </a:rPr>
              <a:t></a:t>
            </a:r>
            <a:r>
              <a:rPr sz="2650" spc="-160" dirty="0">
                <a:solidFill>
                  <a:prstClr val="black"/>
                </a:solidFill>
                <a:latin typeface="Times New Roman"/>
                <a:cs typeface="Times New Roman"/>
              </a:rPr>
              <a:t> </a:t>
            </a:r>
            <a:r>
              <a:rPr sz="2650" i="1" spc="-305" dirty="0">
                <a:solidFill>
                  <a:prstClr val="black"/>
                </a:solidFill>
                <a:latin typeface="Times New Roman"/>
                <a:cs typeface="Times New Roman"/>
              </a:rPr>
              <a:t>m</a:t>
            </a:r>
            <a:r>
              <a:rPr sz="2650" i="1" spc="-195" dirty="0">
                <a:solidFill>
                  <a:prstClr val="black"/>
                </a:solidFill>
                <a:latin typeface="Times New Roman"/>
                <a:cs typeface="Times New Roman"/>
              </a:rPr>
              <a:t>a</a:t>
            </a:r>
            <a:endParaRPr sz="2650" dirty="0">
              <a:solidFill>
                <a:prstClr val="black"/>
              </a:solidFill>
              <a:latin typeface="Times New Roman"/>
              <a:cs typeface="Times New Roman"/>
            </a:endParaRPr>
          </a:p>
          <a:p>
            <a:pPr marL="38100">
              <a:spcBef>
                <a:spcPts val="860"/>
              </a:spcBef>
            </a:pPr>
            <a:r>
              <a:rPr sz="2650" i="1" spc="-215" dirty="0">
                <a:solidFill>
                  <a:prstClr val="black"/>
                </a:solidFill>
                <a:latin typeface="Times New Roman"/>
                <a:cs typeface="Times New Roman"/>
              </a:rPr>
              <a:t>T</a:t>
            </a:r>
            <a:r>
              <a:rPr sz="2650" i="1" spc="-30" dirty="0">
                <a:solidFill>
                  <a:prstClr val="black"/>
                </a:solidFill>
                <a:latin typeface="Times New Roman"/>
                <a:cs typeface="Times New Roman"/>
              </a:rPr>
              <a:t> </a:t>
            </a:r>
            <a:r>
              <a:rPr sz="2650" spc="-210" dirty="0">
                <a:solidFill>
                  <a:prstClr val="black"/>
                </a:solidFill>
                <a:latin typeface="Symbol"/>
                <a:cs typeface="Symbol"/>
              </a:rPr>
              <a:t></a:t>
            </a:r>
            <a:r>
              <a:rPr sz="2650" spc="-300" dirty="0">
                <a:solidFill>
                  <a:prstClr val="black"/>
                </a:solidFill>
                <a:latin typeface="Times New Roman"/>
                <a:cs typeface="Times New Roman"/>
              </a:rPr>
              <a:t> </a:t>
            </a:r>
            <a:r>
              <a:rPr sz="2650" i="1" spc="-305" dirty="0">
                <a:solidFill>
                  <a:prstClr val="black"/>
                </a:solidFill>
                <a:latin typeface="Times New Roman"/>
                <a:cs typeface="Times New Roman"/>
              </a:rPr>
              <a:t>m</a:t>
            </a:r>
            <a:r>
              <a:rPr sz="2650" i="1" spc="-195" dirty="0">
                <a:solidFill>
                  <a:prstClr val="black"/>
                </a:solidFill>
                <a:latin typeface="Times New Roman"/>
                <a:cs typeface="Times New Roman"/>
              </a:rPr>
              <a:t>g</a:t>
            </a:r>
            <a:r>
              <a:rPr sz="2650" i="1" spc="-5" dirty="0">
                <a:solidFill>
                  <a:prstClr val="black"/>
                </a:solidFill>
                <a:latin typeface="Times New Roman"/>
                <a:cs typeface="Times New Roman"/>
              </a:rPr>
              <a:t> </a:t>
            </a:r>
            <a:r>
              <a:rPr sz="2650" spc="-210" dirty="0">
                <a:solidFill>
                  <a:prstClr val="black"/>
                </a:solidFill>
                <a:latin typeface="Symbol"/>
                <a:cs typeface="Symbol"/>
              </a:rPr>
              <a:t></a:t>
            </a:r>
            <a:r>
              <a:rPr sz="2650" spc="-160" dirty="0">
                <a:solidFill>
                  <a:prstClr val="black"/>
                </a:solidFill>
                <a:latin typeface="Times New Roman"/>
                <a:cs typeface="Times New Roman"/>
              </a:rPr>
              <a:t> </a:t>
            </a:r>
            <a:r>
              <a:rPr sz="2650" i="1" spc="-305" dirty="0">
                <a:solidFill>
                  <a:prstClr val="black"/>
                </a:solidFill>
                <a:latin typeface="Times New Roman"/>
                <a:cs typeface="Times New Roman"/>
              </a:rPr>
              <a:t>m</a:t>
            </a:r>
            <a:r>
              <a:rPr sz="2650" i="1" spc="-195" dirty="0">
                <a:solidFill>
                  <a:prstClr val="black"/>
                </a:solidFill>
                <a:latin typeface="Times New Roman"/>
                <a:cs typeface="Times New Roman"/>
              </a:rPr>
              <a:t>a</a:t>
            </a:r>
            <a:endParaRPr sz="2650" dirty="0">
              <a:solidFill>
                <a:prstClr val="black"/>
              </a:solidFill>
              <a:latin typeface="Times New Roman"/>
              <a:cs typeface="Times New Roman"/>
            </a:endParaRPr>
          </a:p>
          <a:p>
            <a:pPr marL="38100">
              <a:spcBef>
                <a:spcPts val="775"/>
              </a:spcBef>
            </a:pPr>
            <a:r>
              <a:rPr sz="2650" i="1" spc="-215" dirty="0">
                <a:solidFill>
                  <a:prstClr val="black"/>
                </a:solidFill>
                <a:latin typeface="Times New Roman"/>
                <a:cs typeface="Times New Roman"/>
              </a:rPr>
              <a:t>T</a:t>
            </a:r>
            <a:r>
              <a:rPr sz="2650" i="1" spc="105" dirty="0">
                <a:solidFill>
                  <a:prstClr val="black"/>
                </a:solidFill>
                <a:latin typeface="Times New Roman"/>
                <a:cs typeface="Times New Roman"/>
              </a:rPr>
              <a:t> </a:t>
            </a:r>
            <a:r>
              <a:rPr sz="2650" spc="-210" dirty="0">
                <a:solidFill>
                  <a:prstClr val="black"/>
                </a:solidFill>
                <a:latin typeface="Symbol"/>
                <a:cs typeface="Symbol"/>
              </a:rPr>
              <a:t></a:t>
            </a:r>
            <a:r>
              <a:rPr sz="2650" spc="-155" dirty="0">
                <a:solidFill>
                  <a:prstClr val="black"/>
                </a:solidFill>
                <a:latin typeface="Times New Roman"/>
                <a:cs typeface="Times New Roman"/>
              </a:rPr>
              <a:t> </a:t>
            </a:r>
            <a:r>
              <a:rPr sz="2650" i="1" spc="-305" dirty="0">
                <a:solidFill>
                  <a:prstClr val="black"/>
                </a:solidFill>
                <a:latin typeface="Times New Roman"/>
                <a:cs typeface="Times New Roman"/>
              </a:rPr>
              <a:t>m</a:t>
            </a:r>
            <a:r>
              <a:rPr sz="2650" i="1" spc="-195" dirty="0">
                <a:solidFill>
                  <a:prstClr val="black"/>
                </a:solidFill>
                <a:latin typeface="Times New Roman"/>
                <a:cs typeface="Times New Roman"/>
              </a:rPr>
              <a:t>a</a:t>
            </a:r>
            <a:r>
              <a:rPr sz="2650" i="1" spc="-254" dirty="0">
                <a:solidFill>
                  <a:prstClr val="black"/>
                </a:solidFill>
                <a:latin typeface="Times New Roman"/>
                <a:cs typeface="Times New Roman"/>
              </a:rPr>
              <a:t> </a:t>
            </a:r>
            <a:r>
              <a:rPr sz="2650" spc="-210" dirty="0">
                <a:solidFill>
                  <a:prstClr val="black"/>
                </a:solidFill>
                <a:latin typeface="Symbol"/>
                <a:cs typeface="Symbol"/>
              </a:rPr>
              <a:t></a:t>
            </a:r>
            <a:r>
              <a:rPr sz="2650" spc="-260" dirty="0">
                <a:solidFill>
                  <a:prstClr val="black"/>
                </a:solidFill>
                <a:latin typeface="Times New Roman"/>
                <a:cs typeface="Times New Roman"/>
              </a:rPr>
              <a:t> </a:t>
            </a:r>
            <a:r>
              <a:rPr sz="2650" i="1" spc="-305" dirty="0">
                <a:solidFill>
                  <a:prstClr val="black"/>
                </a:solidFill>
                <a:latin typeface="Times New Roman"/>
                <a:cs typeface="Times New Roman"/>
              </a:rPr>
              <a:t>m</a:t>
            </a:r>
            <a:r>
              <a:rPr sz="2650" i="1" spc="-195" dirty="0">
                <a:solidFill>
                  <a:prstClr val="black"/>
                </a:solidFill>
                <a:latin typeface="Times New Roman"/>
                <a:cs typeface="Times New Roman"/>
              </a:rPr>
              <a:t>g</a:t>
            </a:r>
            <a:r>
              <a:rPr sz="2650" i="1" spc="-10" dirty="0">
                <a:solidFill>
                  <a:prstClr val="black"/>
                </a:solidFill>
                <a:latin typeface="Times New Roman"/>
                <a:cs typeface="Times New Roman"/>
              </a:rPr>
              <a:t> </a:t>
            </a:r>
            <a:r>
              <a:rPr sz="2650" spc="-210" dirty="0">
                <a:solidFill>
                  <a:prstClr val="black"/>
                </a:solidFill>
                <a:latin typeface="Symbol"/>
                <a:cs typeface="Symbol"/>
              </a:rPr>
              <a:t></a:t>
            </a:r>
            <a:r>
              <a:rPr sz="2650" spc="-150" dirty="0">
                <a:solidFill>
                  <a:prstClr val="black"/>
                </a:solidFill>
                <a:latin typeface="Times New Roman"/>
                <a:cs typeface="Times New Roman"/>
              </a:rPr>
              <a:t> </a:t>
            </a:r>
            <a:r>
              <a:rPr sz="2650" spc="-204" dirty="0">
                <a:solidFill>
                  <a:prstClr val="black"/>
                </a:solidFill>
                <a:latin typeface="Times New Roman"/>
                <a:cs typeface="Times New Roman"/>
              </a:rPr>
              <a:t>200</a:t>
            </a:r>
            <a:r>
              <a:rPr sz="2650" spc="-15" dirty="0">
                <a:solidFill>
                  <a:prstClr val="black"/>
                </a:solidFill>
                <a:latin typeface="Times New Roman"/>
                <a:cs typeface="Times New Roman"/>
              </a:rPr>
              <a:t>0</a:t>
            </a:r>
            <a:r>
              <a:rPr sz="2650" spc="-145" dirty="0">
                <a:solidFill>
                  <a:prstClr val="black"/>
                </a:solidFill>
                <a:latin typeface="Symbol"/>
                <a:cs typeface="Symbol"/>
              </a:rPr>
              <a:t></a:t>
            </a:r>
            <a:r>
              <a:rPr sz="2650" spc="-50" dirty="0">
                <a:solidFill>
                  <a:prstClr val="black"/>
                </a:solidFill>
                <a:latin typeface="Times New Roman"/>
                <a:cs typeface="Times New Roman"/>
              </a:rPr>
              <a:t>1</a:t>
            </a:r>
            <a:r>
              <a:rPr sz="2650" spc="-210" dirty="0">
                <a:solidFill>
                  <a:prstClr val="black"/>
                </a:solidFill>
                <a:latin typeface="Symbol"/>
                <a:cs typeface="Symbol"/>
              </a:rPr>
              <a:t></a:t>
            </a:r>
            <a:r>
              <a:rPr sz="2650" spc="-245" dirty="0">
                <a:solidFill>
                  <a:prstClr val="black"/>
                </a:solidFill>
                <a:latin typeface="Times New Roman"/>
                <a:cs typeface="Times New Roman"/>
              </a:rPr>
              <a:t> </a:t>
            </a:r>
            <a:r>
              <a:rPr sz="2650" spc="-204" dirty="0">
                <a:solidFill>
                  <a:prstClr val="black"/>
                </a:solidFill>
                <a:latin typeface="Times New Roman"/>
                <a:cs typeface="Times New Roman"/>
              </a:rPr>
              <a:t>200</a:t>
            </a:r>
            <a:r>
              <a:rPr sz="2650" spc="-20" dirty="0">
                <a:solidFill>
                  <a:prstClr val="black"/>
                </a:solidFill>
                <a:latin typeface="Times New Roman"/>
                <a:cs typeface="Times New Roman"/>
              </a:rPr>
              <a:t>0</a:t>
            </a:r>
            <a:r>
              <a:rPr sz="2650" spc="-210" dirty="0">
                <a:solidFill>
                  <a:prstClr val="black"/>
                </a:solidFill>
                <a:latin typeface="Symbol"/>
                <a:cs typeface="Symbol"/>
              </a:rPr>
              <a:t></a:t>
            </a:r>
            <a:r>
              <a:rPr sz="2650" spc="-415" dirty="0">
                <a:solidFill>
                  <a:prstClr val="black"/>
                </a:solidFill>
                <a:latin typeface="Times New Roman"/>
                <a:cs typeface="Times New Roman"/>
              </a:rPr>
              <a:t> </a:t>
            </a:r>
            <a:r>
              <a:rPr sz="2650" spc="-204" dirty="0">
                <a:solidFill>
                  <a:prstClr val="black"/>
                </a:solidFill>
                <a:latin typeface="Times New Roman"/>
                <a:cs typeface="Times New Roman"/>
              </a:rPr>
              <a:t>9</a:t>
            </a:r>
            <a:r>
              <a:rPr sz="2650" spc="-145" dirty="0">
                <a:solidFill>
                  <a:prstClr val="black"/>
                </a:solidFill>
                <a:latin typeface="Times New Roman"/>
                <a:cs typeface="Times New Roman"/>
              </a:rPr>
              <a:t>.8</a:t>
            </a:r>
            <a:endParaRPr sz="2650" dirty="0">
              <a:solidFill>
                <a:prstClr val="black"/>
              </a:solidFill>
              <a:latin typeface="Times New Roman"/>
              <a:cs typeface="Times New Roman"/>
            </a:endParaRPr>
          </a:p>
          <a:p>
            <a:pPr marL="38100">
              <a:spcBef>
                <a:spcPts val="775"/>
              </a:spcBef>
            </a:pPr>
            <a:r>
              <a:rPr sz="2650" i="1" spc="-215" dirty="0">
                <a:solidFill>
                  <a:prstClr val="black"/>
                </a:solidFill>
                <a:latin typeface="Times New Roman"/>
                <a:cs typeface="Times New Roman"/>
              </a:rPr>
              <a:t>T</a:t>
            </a:r>
            <a:r>
              <a:rPr sz="2650" i="1" spc="105" dirty="0">
                <a:solidFill>
                  <a:prstClr val="black"/>
                </a:solidFill>
                <a:latin typeface="Times New Roman"/>
                <a:cs typeface="Times New Roman"/>
              </a:rPr>
              <a:t> </a:t>
            </a:r>
            <a:r>
              <a:rPr sz="2650" spc="-210" dirty="0">
                <a:solidFill>
                  <a:prstClr val="black"/>
                </a:solidFill>
                <a:latin typeface="Symbol"/>
                <a:cs typeface="Symbol"/>
              </a:rPr>
              <a:t></a:t>
            </a:r>
            <a:r>
              <a:rPr sz="2650" spc="-155" dirty="0">
                <a:solidFill>
                  <a:prstClr val="black"/>
                </a:solidFill>
                <a:latin typeface="Times New Roman"/>
                <a:cs typeface="Times New Roman"/>
              </a:rPr>
              <a:t> </a:t>
            </a:r>
            <a:r>
              <a:rPr sz="2650" spc="-204" dirty="0">
                <a:solidFill>
                  <a:prstClr val="black"/>
                </a:solidFill>
                <a:latin typeface="Times New Roman"/>
                <a:cs typeface="Times New Roman"/>
              </a:rPr>
              <a:t>21</a:t>
            </a:r>
            <a:r>
              <a:rPr sz="2650" spc="-100" dirty="0">
                <a:solidFill>
                  <a:prstClr val="black"/>
                </a:solidFill>
                <a:latin typeface="Times New Roman"/>
                <a:cs typeface="Times New Roman"/>
              </a:rPr>
              <a:t>.</a:t>
            </a:r>
            <a:r>
              <a:rPr sz="2650" spc="-75" dirty="0">
                <a:solidFill>
                  <a:prstClr val="black"/>
                </a:solidFill>
                <a:latin typeface="Times New Roman"/>
                <a:cs typeface="Times New Roman"/>
              </a:rPr>
              <a:t>6</a:t>
            </a:r>
            <a:r>
              <a:rPr sz="2650" i="1" spc="-254" dirty="0">
                <a:solidFill>
                  <a:prstClr val="black"/>
                </a:solidFill>
                <a:latin typeface="Times New Roman"/>
                <a:cs typeface="Times New Roman"/>
              </a:rPr>
              <a:t>N</a:t>
            </a:r>
            <a:endParaRPr sz="2650" dirty="0">
              <a:solidFill>
                <a:prstClr val="black"/>
              </a:solidFill>
              <a:latin typeface="Times New Roman"/>
              <a:cs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7650" y="330200"/>
            <a:ext cx="6064250" cy="1305560"/>
          </a:xfrm>
          <a:prstGeom prst="rect">
            <a:avLst/>
          </a:prstGeom>
        </p:spPr>
      </p:pic>
      <p:pic>
        <p:nvPicPr>
          <p:cNvPr id="5" name="Picture 4"/>
          <p:cNvPicPr>
            <a:picLocks noChangeAspect="1"/>
          </p:cNvPicPr>
          <p:nvPr/>
        </p:nvPicPr>
        <p:blipFill>
          <a:blip r:embed="rId3"/>
          <a:stretch>
            <a:fillRect/>
          </a:stretch>
        </p:blipFill>
        <p:spPr>
          <a:xfrm>
            <a:off x="434340" y="2094230"/>
            <a:ext cx="5434330" cy="1623060"/>
          </a:xfrm>
          <a:prstGeom prst="rect">
            <a:avLst/>
          </a:prstGeom>
        </p:spPr>
      </p:pic>
      <p:pic>
        <p:nvPicPr>
          <p:cNvPr id="6" name="Picture 5"/>
          <p:cNvPicPr>
            <a:picLocks noChangeAspect="1"/>
          </p:cNvPicPr>
          <p:nvPr/>
        </p:nvPicPr>
        <p:blipFill>
          <a:blip r:embed="rId4"/>
          <a:stretch>
            <a:fillRect/>
          </a:stretch>
        </p:blipFill>
        <p:spPr>
          <a:xfrm>
            <a:off x="434340" y="3947795"/>
            <a:ext cx="4944110" cy="1496695"/>
          </a:xfrm>
          <a:prstGeom prst="rect">
            <a:avLst/>
          </a:prstGeom>
        </p:spPr>
      </p:pic>
      <p:pic>
        <p:nvPicPr>
          <p:cNvPr id="9" name="Picture 8"/>
          <p:cNvPicPr>
            <a:picLocks noChangeAspect="1"/>
          </p:cNvPicPr>
          <p:nvPr/>
        </p:nvPicPr>
        <p:blipFill>
          <a:blip r:embed="rId5"/>
          <a:stretch>
            <a:fillRect/>
          </a:stretch>
        </p:blipFill>
        <p:spPr>
          <a:xfrm>
            <a:off x="6444615" y="330200"/>
            <a:ext cx="5593715" cy="3387090"/>
          </a:xfrm>
          <a:prstGeom prst="rect">
            <a:avLst/>
          </a:prstGeom>
        </p:spPr>
      </p:pic>
      <p:pic>
        <p:nvPicPr>
          <p:cNvPr id="10" name="Picture 9"/>
          <p:cNvPicPr>
            <a:picLocks noChangeAspect="1"/>
          </p:cNvPicPr>
          <p:nvPr/>
        </p:nvPicPr>
        <p:blipFill>
          <a:blip r:embed="rId6"/>
          <a:stretch>
            <a:fillRect/>
          </a:stretch>
        </p:blipFill>
        <p:spPr>
          <a:xfrm>
            <a:off x="6546215" y="3601085"/>
            <a:ext cx="5304155" cy="31184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plus(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7"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0" fill="hold"/>
                                        <p:tgtEl>
                                          <p:spTgt spid="6"/>
                                        </p:tgtEl>
                                        <p:attrNameLst>
                                          <p:attrName>ppt_x</p:attrName>
                                        </p:attrNameLst>
                                      </p:cBhvr>
                                      <p:tavLst>
                                        <p:tav tm="0">
                                          <p:val>
                                            <p:strVal val="#ppt_x"/>
                                          </p:val>
                                        </p:tav>
                                        <p:tav tm="100000">
                                          <p:val>
                                            <p:strVal val="#ppt_x"/>
                                          </p:val>
                                        </p:tav>
                                      </p:tavLst>
                                    </p:anim>
                                    <p:anim calcmode="lin" valueType="num">
                                      <p:cBhvr additive="base">
                                        <p:cTn id="18" dur="5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3" presetClass="entr" presetSubtype="16"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plus(in)">
                                      <p:cBhvr>
                                        <p:cTn id="23" dur="2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ox(in)">
                                      <p:cBhvr>
                                        <p:cTn id="2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09599" y="16354"/>
            <a:ext cx="10990997" cy="74564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ct val="50000"/>
              </a:spcBef>
            </a:pPr>
            <a:r>
              <a:rPr lang="en-US" sz="4800" b="1" dirty="0">
                <a:solidFill>
                  <a:srgbClr val="660066"/>
                </a:solidFill>
                <a:latin typeface="Times New Roman" charset="0"/>
                <a:cs typeface="Times New Roman" charset="0"/>
              </a:rPr>
              <a:t>Four Forces Known in the Universe</a:t>
            </a:r>
          </a:p>
        </p:txBody>
      </p:sp>
      <p:sp>
        <p:nvSpPr>
          <p:cNvPr id="4" name="Rectangle 3"/>
          <p:cNvSpPr/>
          <p:nvPr/>
        </p:nvSpPr>
        <p:spPr>
          <a:xfrm>
            <a:off x="240386" y="901262"/>
            <a:ext cx="6241577" cy="5693866"/>
          </a:xfrm>
          <a:prstGeom prst="rect">
            <a:avLst/>
          </a:prstGeom>
        </p:spPr>
        <p:txBody>
          <a:bodyPr wrap="square">
            <a:spAutoFit/>
          </a:bodyPr>
          <a:lstStyle/>
          <a:p>
            <a:pPr marL="457200" indent="-457200">
              <a:buFont typeface="Wingdings" panose="05000000000000000000" pitchFamily="2" charset="2"/>
              <a:buChar char="§"/>
            </a:pPr>
            <a:r>
              <a:rPr lang="en-US" sz="2800" dirty="0">
                <a:solidFill>
                  <a:srgbClr val="660066"/>
                </a:solidFill>
                <a:latin typeface="Times New Roman" pitchFamily="18" charset="0"/>
                <a:cs typeface="Times New Roman" pitchFamily="18" charset="0"/>
              </a:rPr>
              <a:t>Electromagnetic- caused from electric and magnetic interactions</a:t>
            </a:r>
          </a:p>
          <a:p>
            <a:pPr marL="457200" indent="-457200">
              <a:buFont typeface="Wingdings" panose="05000000000000000000" pitchFamily="2" charset="2"/>
              <a:buChar char="§"/>
            </a:pPr>
            <a:endParaRPr lang="en-US" sz="2800" dirty="0">
              <a:solidFill>
                <a:srgbClr val="660066"/>
              </a:solidFill>
              <a:latin typeface="Times New Roman" pitchFamily="18" charset="0"/>
              <a:cs typeface="Times New Roman" pitchFamily="18" charset="0"/>
            </a:endParaRPr>
          </a:p>
          <a:p>
            <a:pPr marL="457200" indent="-457200">
              <a:buFont typeface="Wingdings" panose="05000000000000000000" pitchFamily="2" charset="2"/>
              <a:buChar char="§"/>
            </a:pPr>
            <a:r>
              <a:rPr lang="en-US" sz="2800" dirty="0">
                <a:solidFill>
                  <a:srgbClr val="C00000"/>
                </a:solidFill>
                <a:latin typeface="Times New Roman" pitchFamily="18" charset="0"/>
                <a:cs typeface="Times New Roman" pitchFamily="18" charset="0"/>
              </a:rPr>
              <a:t>Strong Nuclear- Responsible for holding nucleus together in the atom; strongest force; acts over the shortest distance</a:t>
            </a:r>
          </a:p>
          <a:p>
            <a:pPr marL="457200" indent="-457200">
              <a:buFont typeface="Wingdings" panose="05000000000000000000" pitchFamily="2" charset="2"/>
              <a:buChar char="§"/>
            </a:pPr>
            <a:endParaRPr lang="en-US" sz="2800" dirty="0">
              <a:solidFill>
                <a:srgbClr val="660066"/>
              </a:solidFill>
              <a:latin typeface="Times New Roman" pitchFamily="18" charset="0"/>
              <a:cs typeface="Times New Roman" pitchFamily="18" charset="0"/>
            </a:endParaRPr>
          </a:p>
          <a:p>
            <a:pPr marL="457200" indent="-457200">
              <a:buFont typeface="Wingdings" panose="05000000000000000000" pitchFamily="2" charset="2"/>
              <a:buChar char="§"/>
            </a:pPr>
            <a:r>
              <a:rPr lang="en-US" sz="2800" dirty="0">
                <a:solidFill>
                  <a:srgbClr val="002060"/>
                </a:solidFill>
                <a:latin typeface="Times New Roman" pitchFamily="18" charset="0"/>
                <a:cs typeface="Times New Roman" pitchFamily="18" charset="0"/>
              </a:rPr>
              <a:t>Gravitation- weakest force; acts over the longest distance</a:t>
            </a:r>
          </a:p>
          <a:p>
            <a:pPr marL="457200" indent="-457200">
              <a:buFont typeface="Wingdings" panose="05000000000000000000" pitchFamily="2" charset="2"/>
              <a:buChar char="§"/>
            </a:pPr>
            <a:endParaRPr lang="en-US" sz="2800" dirty="0">
              <a:solidFill>
                <a:srgbClr val="660066"/>
              </a:solidFill>
              <a:latin typeface="Times New Roman" pitchFamily="18" charset="0"/>
              <a:cs typeface="Times New Roman" pitchFamily="18" charset="0"/>
            </a:endParaRPr>
          </a:p>
          <a:p>
            <a:pPr marL="457200" indent="-457200">
              <a:buFont typeface="Wingdings" panose="05000000000000000000" pitchFamily="2" charset="2"/>
              <a:buChar char="§"/>
            </a:pPr>
            <a:r>
              <a:rPr lang="en-US" sz="2800" dirty="0">
                <a:solidFill>
                  <a:srgbClr val="00B050"/>
                </a:solidFill>
                <a:latin typeface="Times New Roman" pitchFamily="18" charset="0"/>
                <a:cs typeface="Times New Roman" pitchFamily="18" charset="0"/>
              </a:rPr>
              <a:t>Weak Nuclear- Responsible for radioactivity in atoms</a:t>
            </a:r>
          </a:p>
        </p:txBody>
      </p:sp>
      <p:sp>
        <p:nvSpPr>
          <p:cNvPr id="5" name="Date Placeholder 3">
            <a:extLst>
              <a:ext uri="{FF2B5EF4-FFF2-40B4-BE49-F238E27FC236}">
                <a16:creationId xmlns:a16="http://schemas.microsoft.com/office/drawing/2014/main" id="{213A232F-C0DE-46F0-B3BC-6E9BE07A5EBD}"/>
              </a:ext>
            </a:extLst>
          </p:cNvPr>
          <p:cNvSpPr>
            <a:spLocks noGrp="1"/>
          </p:cNvSpPr>
          <p:nvPr>
            <p:ph type="dt" sz="half" idx="10"/>
          </p:nvPr>
        </p:nvSpPr>
        <p:spPr>
          <a:xfrm>
            <a:off x="-18199" y="6547422"/>
            <a:ext cx="2844800" cy="365125"/>
          </a:xfrm>
        </p:spPr>
        <p:txBody>
          <a:bodyPr/>
          <a:lstStyle/>
          <a:p>
            <a:r>
              <a:rPr lang="en-US" dirty="0">
                <a:solidFill>
                  <a:srgbClr val="D8BDD9"/>
                </a:solidFill>
                <a:latin typeface="Baskerville Old Face" panose="02020602080505020303" pitchFamily="18" charset="0"/>
              </a:rPr>
              <a:t>© 2021 Wordnota Solutions.</a:t>
            </a:r>
          </a:p>
        </p:txBody>
      </p:sp>
      <p:pic>
        <p:nvPicPr>
          <p:cNvPr id="8" name="Picture 3" descr="force1">
            <a:extLst>
              <a:ext uri="{FF2B5EF4-FFF2-40B4-BE49-F238E27FC236}">
                <a16:creationId xmlns:a16="http://schemas.microsoft.com/office/drawing/2014/main" id="{E1B0EEF0-3EF4-4226-84BE-F2C693088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646459" y="762001"/>
            <a:ext cx="5518245" cy="583312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833620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455545" y="158750"/>
            <a:ext cx="7872730" cy="922020"/>
          </a:xfrm>
          <a:prstGeom prst="rect">
            <a:avLst/>
          </a:prstGeom>
          <a:noFill/>
        </p:spPr>
        <p:txBody>
          <a:bodyPr wrap="square" rtlCol="0" anchor="t">
            <a:spAutoFit/>
          </a:bodyPr>
          <a:lstStyle/>
          <a:p>
            <a:r>
              <a:rPr lang="en-US" sz="5400">
                <a:solidFill>
                  <a:srgbClr val="FF0000"/>
                </a:solidFill>
                <a:latin typeface="Algerian" panose="04020705040A02060702" pitchFamily="82" charset="0"/>
                <a:cs typeface="Algerian" panose="04020705040A02060702" pitchFamily="82" charset="0"/>
              </a:rPr>
              <a:t>NEWTON’S THIRD LAW</a:t>
            </a:r>
          </a:p>
        </p:txBody>
      </p:sp>
      <p:pic>
        <p:nvPicPr>
          <p:cNvPr id="3" name="Picture 2"/>
          <p:cNvPicPr>
            <a:picLocks noChangeAspect="1"/>
          </p:cNvPicPr>
          <p:nvPr/>
        </p:nvPicPr>
        <p:blipFill>
          <a:blip r:embed="rId2"/>
          <a:stretch>
            <a:fillRect/>
          </a:stretch>
        </p:blipFill>
        <p:spPr>
          <a:xfrm>
            <a:off x="182245" y="1080770"/>
            <a:ext cx="3768090" cy="5374005"/>
          </a:xfrm>
          <a:prstGeom prst="rect">
            <a:avLst/>
          </a:prstGeom>
        </p:spPr>
      </p:pic>
      <p:sp>
        <p:nvSpPr>
          <p:cNvPr id="4" name="Text Box 3"/>
          <p:cNvSpPr txBox="1"/>
          <p:nvPr/>
        </p:nvSpPr>
        <p:spPr>
          <a:xfrm>
            <a:off x="4435475" y="1080770"/>
            <a:ext cx="7513320" cy="1938020"/>
          </a:xfrm>
          <a:prstGeom prst="rect">
            <a:avLst/>
          </a:prstGeom>
          <a:noFill/>
        </p:spPr>
        <p:txBody>
          <a:bodyPr wrap="square" rtlCol="0" anchor="t">
            <a:spAutoFit/>
          </a:bodyPr>
          <a:lstStyle/>
          <a:p>
            <a:pPr algn="just"/>
            <a:r>
              <a:rPr lang="en-US" sz="2400" b="1">
                <a:solidFill>
                  <a:srgbClr val="002060"/>
                </a:solidFill>
                <a:latin typeface="Times New Roman" panose="02020603050405020304" pitchFamily="18" charset="0"/>
                <a:cs typeface="Times New Roman" panose="02020603050405020304" pitchFamily="18" charset="0"/>
              </a:rPr>
              <a:t>NEWTON’S THIRD LAW OF MOTION</a:t>
            </a:r>
            <a:r>
              <a:rPr lang="en-US" sz="2400">
                <a:latin typeface="Times New Roman" panose="02020603050405020304" pitchFamily="18" charset="0"/>
                <a:cs typeface="Times New Roman" panose="02020603050405020304" pitchFamily="18" charset="0"/>
              </a:rPr>
              <a:t> </a:t>
            </a:r>
            <a:r>
              <a:rPr lang="en-US" sz="2400" b="1" i="1">
                <a:latin typeface="Times New Roman" panose="02020603050405020304" pitchFamily="18" charset="0"/>
                <a:cs typeface="Times New Roman" panose="02020603050405020304" pitchFamily="18" charset="0"/>
              </a:rPr>
              <a:t>If object A exerts a force on object B (an “action”), then object B exerts a force on object A (a “reaction”)</a:t>
            </a:r>
            <a:r>
              <a:rPr lang="en-US" sz="2400" i="1">
                <a:latin typeface="Times New Roman" panose="02020603050405020304" pitchFamily="18" charset="0"/>
                <a:cs typeface="Times New Roman" panose="02020603050405020304" pitchFamily="18" charset="0"/>
              </a:rPr>
              <a:t>. </a:t>
            </a:r>
            <a:r>
              <a:rPr lang="en-US" sz="2400" i="1">
                <a:solidFill>
                  <a:srgbClr val="002060"/>
                </a:solidFill>
                <a:latin typeface="Times New Roman" panose="02020603050405020304" pitchFamily="18" charset="0"/>
                <a:cs typeface="Times New Roman" panose="02020603050405020304" pitchFamily="18" charset="0"/>
              </a:rPr>
              <a:t>These two forces have the same magnitude but are opposite in direction. These two forces act on different objects.</a:t>
            </a:r>
          </a:p>
        </p:txBody>
      </p:sp>
      <p:pic>
        <p:nvPicPr>
          <p:cNvPr id="5" name="Picture 4"/>
          <p:cNvPicPr>
            <a:picLocks noChangeAspect="1"/>
          </p:cNvPicPr>
          <p:nvPr/>
        </p:nvPicPr>
        <p:blipFill>
          <a:blip r:embed="rId3"/>
          <a:stretch>
            <a:fillRect/>
          </a:stretch>
        </p:blipFill>
        <p:spPr>
          <a:xfrm>
            <a:off x="4667885" y="3018155"/>
            <a:ext cx="7033895" cy="1510665"/>
          </a:xfrm>
          <a:prstGeom prst="rect">
            <a:avLst/>
          </a:prstGeom>
        </p:spPr>
      </p:pic>
      <p:pic>
        <p:nvPicPr>
          <p:cNvPr id="7" name="Picture 6"/>
          <p:cNvPicPr>
            <a:picLocks noChangeAspect="1"/>
          </p:cNvPicPr>
          <p:nvPr/>
        </p:nvPicPr>
        <p:blipFill>
          <a:blip r:embed="rId4"/>
          <a:stretch>
            <a:fillRect/>
          </a:stretch>
        </p:blipFill>
        <p:spPr>
          <a:xfrm>
            <a:off x="4435475" y="4801870"/>
            <a:ext cx="7755890" cy="20561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0" fill="hold"/>
                                        <p:tgtEl>
                                          <p:spTgt spid="3"/>
                                        </p:tgtEl>
                                        <p:attrNameLst>
                                          <p:attrName>ppt_x</p:attrName>
                                        </p:attrNameLst>
                                      </p:cBhvr>
                                      <p:tavLst>
                                        <p:tav tm="0">
                                          <p:val>
                                            <p:strVal val="#ppt_x"/>
                                          </p:val>
                                        </p:tav>
                                        <p:tav tm="100000">
                                          <p:val>
                                            <p:strVal val="#ppt_x"/>
                                          </p:val>
                                        </p:tav>
                                      </p:tavLst>
                                    </p:anim>
                                    <p:anim calcmode="lin" valueType="num">
                                      <p:cBhvr additive="base">
                                        <p:cTn id="8" dur="5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ow Hard Does Anthony Joshua Punch? - EssentiallySports">
            <a:extLst>
              <a:ext uri="{FF2B5EF4-FFF2-40B4-BE49-F238E27FC236}">
                <a16:creationId xmlns:a16="http://schemas.microsoft.com/office/drawing/2014/main" id="{AB61CDD6-12E8-4E33-8193-23F24E73F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470452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04_08_Figure.jpg">
            <a:extLst>
              <a:ext uri="{FF2B5EF4-FFF2-40B4-BE49-F238E27FC236}">
                <a16:creationId xmlns:a16="http://schemas.microsoft.com/office/drawing/2014/main" id="{327845ED-E7D3-45B0-AF05-E0B1458CA0ED}"/>
              </a:ext>
            </a:extLst>
          </p:cNvPr>
          <p:cNvPicPr>
            <a:picLocks noChangeAspect="1"/>
          </p:cNvPicPr>
          <p:nvPr/>
        </p:nvPicPr>
        <p:blipFill rotWithShape="1">
          <a:blip r:embed="rId3">
            <a:extLst>
              <a:ext uri="{28A0092B-C50C-407E-A947-70E740481C1C}">
                <a14:useLocalDpi xmlns:a14="http://schemas.microsoft.com/office/drawing/2010/main" val="0"/>
              </a:ext>
            </a:extLst>
          </a:blip>
          <a:srcRect b="6563"/>
          <a:stretch/>
        </p:blipFill>
        <p:spPr>
          <a:xfrm>
            <a:off x="4704523" y="79513"/>
            <a:ext cx="4055165" cy="6698974"/>
          </a:xfrm>
          <a:prstGeom prst="rect">
            <a:avLst/>
          </a:prstGeom>
        </p:spPr>
      </p:pic>
      <p:pic>
        <p:nvPicPr>
          <p:cNvPr id="4" name="Picture 3" descr="04_09_Figure.jpg">
            <a:extLst>
              <a:ext uri="{FF2B5EF4-FFF2-40B4-BE49-F238E27FC236}">
                <a16:creationId xmlns:a16="http://schemas.microsoft.com/office/drawing/2014/main" id="{76952B0F-438B-4022-8373-26A849D70E49}"/>
              </a:ext>
            </a:extLst>
          </p:cNvPr>
          <p:cNvPicPr>
            <a:picLocks noChangeAspect="1"/>
          </p:cNvPicPr>
          <p:nvPr/>
        </p:nvPicPr>
        <p:blipFill rotWithShape="1">
          <a:blip r:embed="rId4">
            <a:extLst>
              <a:ext uri="{28A0092B-C50C-407E-A947-70E740481C1C}">
                <a14:useLocalDpi xmlns:a14="http://schemas.microsoft.com/office/drawing/2010/main" val="0"/>
              </a:ext>
            </a:extLst>
          </a:blip>
          <a:srcRect b="4258"/>
          <a:stretch/>
        </p:blipFill>
        <p:spPr>
          <a:xfrm>
            <a:off x="8604802" y="0"/>
            <a:ext cx="3488822" cy="6778487"/>
          </a:xfrm>
          <a:prstGeom prst="rect">
            <a:avLst/>
          </a:prstGeom>
        </p:spPr>
      </p:pic>
    </p:spTree>
    <p:extLst>
      <p:ext uri="{BB962C8B-B14F-4D97-AF65-F5344CB8AC3E}">
        <p14:creationId xmlns:p14="http://schemas.microsoft.com/office/powerpoint/2010/main" val="331390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circle(in)">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4AD57B-7384-427C-B95B-0382CBEF7547}"/>
              </a:ext>
            </a:extLst>
          </p:cNvPr>
          <p:cNvSpPr>
            <a:spLocks noGrp="1"/>
          </p:cNvSpPr>
          <p:nvPr>
            <p:ph type="sldNum" sz="quarter" idx="12"/>
          </p:nvPr>
        </p:nvSpPr>
        <p:spPr/>
        <p:txBody>
          <a:bodyPr/>
          <a:lstStyle/>
          <a:p>
            <a:fld id="{00000000-1234-1234-1234-123412341234}" type="slidenum">
              <a:rPr lang="en-US" smtClean="0"/>
              <a:pPr/>
              <a:t>42</a:t>
            </a:fld>
            <a:endParaRPr lang="en-US"/>
          </a:p>
        </p:txBody>
      </p:sp>
      <p:sp>
        <p:nvSpPr>
          <p:cNvPr id="3" name="Google Shape;108;p15">
            <a:extLst>
              <a:ext uri="{FF2B5EF4-FFF2-40B4-BE49-F238E27FC236}">
                <a16:creationId xmlns:a16="http://schemas.microsoft.com/office/drawing/2014/main" id="{2E446808-E8CB-4002-98DB-1C2670FC7B67}"/>
              </a:ext>
            </a:extLst>
          </p:cNvPr>
          <p:cNvSpPr txBox="1">
            <a:spLocks/>
          </p:cNvSpPr>
          <p:nvPr/>
        </p:nvSpPr>
        <p:spPr>
          <a:xfrm>
            <a:off x="0" y="141243"/>
            <a:ext cx="5358063" cy="768256"/>
          </a:xfrm>
          <a:prstGeom prst="rect">
            <a:avLst/>
          </a:prstGeom>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b="1" dirty="0">
                <a:solidFill>
                  <a:schemeClr val="tx1"/>
                </a:solidFill>
                <a:latin typeface="Times New Roman" panose="02020603050405020304" pitchFamily="18" charset="0"/>
                <a:cs typeface="Times New Roman" panose="02020603050405020304" pitchFamily="18" charset="0"/>
              </a:rPr>
              <a:t>Class Exercise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11DB5A-9F4F-4169-8728-C269C6FCD621}"/>
                  </a:ext>
                </a:extLst>
              </p:cNvPr>
              <p:cNvSpPr txBox="1"/>
              <p:nvPr/>
            </p:nvSpPr>
            <p:spPr>
              <a:xfrm>
                <a:off x="346762" y="909499"/>
                <a:ext cx="5249059" cy="1384995"/>
              </a:xfrm>
              <a:prstGeom prst="rect">
                <a:avLst/>
              </a:prstGeom>
              <a:noFill/>
            </p:spPr>
            <p:txBody>
              <a:bodyPr wrap="square">
                <a:spAutoFit/>
              </a:bodyPr>
              <a:lstStyle/>
              <a:p>
                <a:r>
                  <a:rPr lang="en-US" sz="2800" dirty="0">
                    <a:solidFill>
                      <a:srgbClr val="660066"/>
                    </a:solidFill>
                    <a:latin typeface="Times New Roman" charset="0"/>
                    <a:cs typeface="Times New Roman" charset="0"/>
                    <a:sym typeface="Calibri"/>
                  </a:rPr>
                  <a:t>What is the tension in a vertical rope pulling a block of mass </a:t>
                </a:r>
                <a14:m>
                  <m:oMath xmlns:m="http://schemas.openxmlformats.org/officeDocument/2006/math">
                    <m:r>
                      <a:rPr lang="en-US" sz="2800" i="1" dirty="0" smtClean="0">
                        <a:solidFill>
                          <a:srgbClr val="660066"/>
                        </a:solidFill>
                        <a:latin typeface="Cambria Math" panose="02040503050406030204" pitchFamily="18" charset="0"/>
                        <a:cs typeface="Times New Roman" charset="0"/>
                        <a:sym typeface="Calibri"/>
                      </a:rPr>
                      <m:t>50</m:t>
                    </m:r>
                    <m:r>
                      <a:rPr lang="en-US" sz="2800" i="1" dirty="0" smtClean="0">
                        <a:solidFill>
                          <a:srgbClr val="660066"/>
                        </a:solidFill>
                        <a:latin typeface="Cambria Math" panose="02040503050406030204" pitchFamily="18" charset="0"/>
                        <a:cs typeface="Times New Roman" charset="0"/>
                        <a:sym typeface="Calibri"/>
                      </a:rPr>
                      <m:t>𝑘𝑔</m:t>
                    </m:r>
                  </m:oMath>
                </a14:m>
                <a:r>
                  <a:rPr lang="en-US" sz="2800" dirty="0">
                    <a:solidFill>
                      <a:srgbClr val="660066"/>
                    </a:solidFill>
                    <a:latin typeface="Times New Roman" charset="0"/>
                    <a:cs typeface="Times New Roman" charset="0"/>
                    <a:sym typeface="Calibri"/>
                  </a:rPr>
                  <a:t> with an acceleration of </a:t>
                </a:r>
                <a14:m>
                  <m:oMath xmlns:m="http://schemas.openxmlformats.org/officeDocument/2006/math">
                    <m:r>
                      <a:rPr lang="en-US" sz="2800" i="1" dirty="0" smtClean="0">
                        <a:solidFill>
                          <a:srgbClr val="660066"/>
                        </a:solidFill>
                        <a:latin typeface="Cambria Math" panose="02040503050406030204" pitchFamily="18" charset="0"/>
                        <a:cs typeface="Times New Roman" charset="0"/>
                        <a:sym typeface="Calibri"/>
                      </a:rPr>
                      <m:t>1</m:t>
                    </m:r>
                    <m:r>
                      <a:rPr lang="en-US" sz="2800" i="1" dirty="0" smtClean="0">
                        <a:solidFill>
                          <a:srgbClr val="660066"/>
                        </a:solidFill>
                        <a:latin typeface="Cambria Math" panose="02040503050406030204" pitchFamily="18" charset="0"/>
                        <a:cs typeface="Times New Roman" charset="0"/>
                        <a:sym typeface="Calibri"/>
                      </a:rPr>
                      <m:t>𝑚</m:t>
                    </m:r>
                    <m:sSup>
                      <m:sSupPr>
                        <m:ctrlPr>
                          <a:rPr lang="en-US" sz="2800" i="1" dirty="0" smtClean="0">
                            <a:solidFill>
                              <a:srgbClr val="660066"/>
                            </a:solidFill>
                            <a:latin typeface="Cambria Math" panose="02040503050406030204" pitchFamily="18" charset="0"/>
                            <a:cs typeface="Times New Roman" charset="0"/>
                            <a:sym typeface="Calibri"/>
                          </a:rPr>
                        </m:ctrlPr>
                      </m:sSupPr>
                      <m:e>
                        <m:r>
                          <a:rPr lang="en-US" sz="2800" i="1" dirty="0" smtClean="0">
                            <a:solidFill>
                              <a:srgbClr val="660066"/>
                            </a:solidFill>
                            <a:latin typeface="Cambria Math" panose="02040503050406030204" pitchFamily="18" charset="0"/>
                            <a:cs typeface="Times New Roman" charset="0"/>
                            <a:sym typeface="Calibri"/>
                          </a:rPr>
                          <m:t>𝑠</m:t>
                        </m:r>
                      </m:e>
                      <m:sup>
                        <m:r>
                          <a:rPr lang="en-US" sz="2800" i="1" dirty="0" smtClean="0">
                            <a:solidFill>
                              <a:srgbClr val="660066"/>
                            </a:solidFill>
                            <a:latin typeface="Cambria Math" panose="02040503050406030204" pitchFamily="18" charset="0"/>
                            <a:cs typeface="Times New Roman" charset="0"/>
                            <a:sym typeface="Calibri"/>
                          </a:rPr>
                          <m:t>−1</m:t>
                        </m:r>
                      </m:sup>
                    </m:sSup>
                  </m:oMath>
                </a14:m>
                <a:endParaRPr lang="en-US" dirty="0"/>
              </a:p>
            </p:txBody>
          </p:sp>
        </mc:Choice>
        <mc:Fallback xmlns="">
          <p:sp>
            <p:nvSpPr>
              <p:cNvPr id="5" name="TextBox 4">
                <a:extLst>
                  <a:ext uri="{FF2B5EF4-FFF2-40B4-BE49-F238E27FC236}">
                    <a16:creationId xmlns:a16="http://schemas.microsoft.com/office/drawing/2014/main" id="{5411DB5A-9F4F-4169-8728-C269C6FCD621}"/>
                  </a:ext>
                </a:extLst>
              </p:cNvPr>
              <p:cNvSpPr txBox="1">
                <a:spLocks noRot="1" noChangeAspect="1" noMove="1" noResize="1" noEditPoints="1" noAdjustHandles="1" noChangeArrowheads="1" noChangeShapeType="1" noTextEdit="1"/>
              </p:cNvSpPr>
              <p:nvPr/>
            </p:nvSpPr>
            <p:spPr>
              <a:xfrm>
                <a:off x="346762" y="909499"/>
                <a:ext cx="5249059" cy="1384995"/>
              </a:xfrm>
              <a:prstGeom prst="rect">
                <a:avLst/>
              </a:prstGeom>
              <a:blipFill>
                <a:blip r:embed="rId2"/>
                <a:stretch>
                  <a:fillRect l="-2439" t="-4405" b="-110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754EAA3-1EEB-4E5D-84EC-0C00A177B236}"/>
                  </a:ext>
                </a:extLst>
              </p:cNvPr>
              <p:cNvSpPr txBox="1"/>
              <p:nvPr/>
            </p:nvSpPr>
            <p:spPr>
              <a:xfrm>
                <a:off x="346762" y="2756212"/>
                <a:ext cx="5815771" cy="3970318"/>
              </a:xfrm>
              <a:prstGeom prst="rect">
                <a:avLst/>
              </a:prstGeom>
              <a:noFill/>
            </p:spPr>
            <p:txBody>
              <a:bodyPr wrap="square">
                <a:spAutoFit/>
              </a:bodyPr>
              <a:lstStyle/>
              <a:p>
                <a:pPr>
                  <a:lnSpc>
                    <a:spcPct val="150000"/>
                  </a:lnSpc>
                </a:pPr>
                <a:r>
                  <a:rPr lang="en-US" sz="2800" dirty="0">
                    <a:solidFill>
                      <a:srgbClr val="660066"/>
                    </a:solidFill>
                    <a:latin typeface="Times New Roman" charset="0"/>
                    <a:cs typeface="Times New Roman" charset="0"/>
                    <a:sym typeface="Calibri"/>
                  </a:rPr>
                  <a:t>According to Newton’s second law of motion</a:t>
                </a:r>
              </a:p>
              <a:p>
                <a:pPr>
                  <a:lnSpc>
                    <a:spcPct val="150000"/>
                  </a:lnSpc>
                </a:pPr>
                <a14:m>
                  <m:oMathPara xmlns:m="http://schemas.openxmlformats.org/officeDocument/2006/math">
                    <m:oMathParaPr>
                      <m:jc m:val="centerGroup"/>
                    </m:oMathParaPr>
                    <m:oMath xmlns:m="http://schemas.openxmlformats.org/officeDocument/2006/math">
                      <m:r>
                        <a:rPr lang="en-US" sz="2800" b="0" i="1" smtClean="0">
                          <a:solidFill>
                            <a:srgbClr val="660066"/>
                          </a:solidFill>
                          <a:latin typeface="Cambria Math" panose="02040503050406030204" pitchFamily="18" charset="0"/>
                          <a:cs typeface="Times New Roman" charset="0"/>
                          <a:sym typeface="Calibri"/>
                        </a:rPr>
                        <m:t>𝐹</m:t>
                      </m:r>
                      <m:r>
                        <a:rPr lang="en-US" sz="2800" b="0" i="1" smtClean="0">
                          <a:solidFill>
                            <a:srgbClr val="660066"/>
                          </a:solidFill>
                          <a:latin typeface="Cambria Math" panose="02040503050406030204" pitchFamily="18" charset="0"/>
                          <a:cs typeface="Times New Roman" charset="0"/>
                          <a:sym typeface="Calibri"/>
                        </a:rPr>
                        <m:t>=</m:t>
                      </m:r>
                      <m:r>
                        <a:rPr lang="en-US" sz="2800" b="0" i="1" smtClean="0">
                          <a:solidFill>
                            <a:srgbClr val="660066"/>
                          </a:solidFill>
                          <a:latin typeface="Cambria Math" panose="02040503050406030204" pitchFamily="18" charset="0"/>
                          <a:cs typeface="Times New Roman" charset="0"/>
                          <a:sym typeface="Calibri"/>
                        </a:rPr>
                        <m:t>𝑚𝑎</m:t>
                      </m:r>
                    </m:oMath>
                  </m:oMathPara>
                </a14:m>
                <a:endParaRPr lang="en-US" sz="2800" b="0" dirty="0">
                  <a:solidFill>
                    <a:srgbClr val="660066"/>
                  </a:solidFill>
                  <a:latin typeface="Times New Roman" charset="0"/>
                  <a:cs typeface="Times New Roman" charset="0"/>
                  <a:sym typeface="Calibri"/>
                </a:endParaRPr>
              </a:p>
              <a:p>
                <a:pPr>
                  <a:lnSpc>
                    <a:spcPct val="150000"/>
                  </a:lnSpc>
                </a:pPr>
                <a14:m>
                  <m:oMathPara xmlns:m="http://schemas.openxmlformats.org/officeDocument/2006/math">
                    <m:oMathParaPr>
                      <m:jc m:val="centerGroup"/>
                    </m:oMathParaPr>
                    <m:oMath xmlns:m="http://schemas.openxmlformats.org/officeDocument/2006/math">
                      <m:r>
                        <a:rPr lang="en-US" sz="2800" b="0" i="1" smtClean="0">
                          <a:solidFill>
                            <a:srgbClr val="660066"/>
                          </a:solidFill>
                          <a:latin typeface="Cambria Math" panose="02040503050406030204" pitchFamily="18" charset="0"/>
                          <a:cs typeface="Times New Roman" charset="0"/>
                          <a:sym typeface="Calibri"/>
                        </a:rPr>
                        <m:t>𝐹</m:t>
                      </m:r>
                      <m:r>
                        <a:rPr lang="en-US" sz="2800" b="0" i="1" smtClean="0">
                          <a:solidFill>
                            <a:srgbClr val="660066"/>
                          </a:solidFill>
                          <a:latin typeface="Cambria Math" panose="02040503050406030204" pitchFamily="18" charset="0"/>
                          <a:cs typeface="Times New Roman" charset="0"/>
                          <a:sym typeface="Calibri"/>
                        </a:rPr>
                        <m:t>=</m:t>
                      </m:r>
                      <m:r>
                        <a:rPr lang="en-US" sz="2800" b="0" i="1" smtClean="0">
                          <a:solidFill>
                            <a:srgbClr val="660066"/>
                          </a:solidFill>
                          <a:latin typeface="Cambria Math" panose="02040503050406030204" pitchFamily="18" charset="0"/>
                          <a:cs typeface="Times New Roman" charset="0"/>
                          <a:sym typeface="Calibri"/>
                        </a:rPr>
                        <m:t>𝑇</m:t>
                      </m:r>
                      <m:r>
                        <a:rPr lang="en-US" sz="2800" b="0" i="1" smtClean="0">
                          <a:solidFill>
                            <a:srgbClr val="660066"/>
                          </a:solidFill>
                          <a:latin typeface="Cambria Math" panose="02040503050406030204" pitchFamily="18" charset="0"/>
                          <a:cs typeface="Times New Roman" charset="0"/>
                          <a:sym typeface="Calibri"/>
                        </a:rPr>
                        <m:t>−</m:t>
                      </m:r>
                      <m:r>
                        <a:rPr lang="en-US" sz="2800" b="0" i="1" smtClean="0">
                          <a:solidFill>
                            <a:srgbClr val="660066"/>
                          </a:solidFill>
                          <a:latin typeface="Cambria Math" panose="02040503050406030204" pitchFamily="18" charset="0"/>
                          <a:cs typeface="Times New Roman" charset="0"/>
                          <a:sym typeface="Calibri"/>
                        </a:rPr>
                        <m:t>𝑚𝑔</m:t>
                      </m:r>
                      <m:r>
                        <a:rPr lang="en-US" sz="2800" b="0" i="1" smtClean="0">
                          <a:solidFill>
                            <a:srgbClr val="660066"/>
                          </a:solidFill>
                          <a:latin typeface="Cambria Math" panose="02040503050406030204" pitchFamily="18" charset="0"/>
                          <a:cs typeface="Times New Roman" charset="0"/>
                          <a:sym typeface="Calibri"/>
                        </a:rPr>
                        <m:t>=</m:t>
                      </m:r>
                      <m:r>
                        <a:rPr lang="en-US" sz="2800" b="0" i="1" smtClean="0">
                          <a:solidFill>
                            <a:srgbClr val="660066"/>
                          </a:solidFill>
                          <a:latin typeface="Cambria Math" panose="02040503050406030204" pitchFamily="18" charset="0"/>
                          <a:cs typeface="Times New Roman" charset="0"/>
                          <a:sym typeface="Calibri"/>
                        </a:rPr>
                        <m:t>𝑚𝑎</m:t>
                      </m:r>
                    </m:oMath>
                  </m:oMathPara>
                </a14:m>
                <a:endParaRPr lang="en-US" sz="2800" b="0" dirty="0">
                  <a:solidFill>
                    <a:srgbClr val="660066"/>
                  </a:solidFill>
                  <a:latin typeface="Times New Roman" charset="0"/>
                  <a:cs typeface="Times New Roman" charset="0"/>
                  <a:sym typeface="Calibri"/>
                </a:endParaRPr>
              </a:p>
              <a:p>
                <a:pPr>
                  <a:lnSpc>
                    <a:spcPct val="150000"/>
                  </a:lnSpc>
                </a:pPr>
                <a14:m>
                  <m:oMathPara xmlns:m="http://schemas.openxmlformats.org/officeDocument/2006/math">
                    <m:oMathParaPr>
                      <m:jc m:val="centerGroup"/>
                    </m:oMathParaPr>
                    <m:oMath xmlns:m="http://schemas.openxmlformats.org/officeDocument/2006/math">
                      <m:r>
                        <a:rPr lang="en-US" sz="2800" b="0" i="1" smtClean="0">
                          <a:solidFill>
                            <a:srgbClr val="660066"/>
                          </a:solidFill>
                          <a:latin typeface="Cambria Math" panose="02040503050406030204" pitchFamily="18" charset="0"/>
                          <a:cs typeface="Times New Roman" charset="0"/>
                          <a:sym typeface="Calibri"/>
                        </a:rPr>
                        <m:t>𝑇</m:t>
                      </m:r>
                      <m:r>
                        <a:rPr lang="en-US" sz="2800" b="0" i="1" smtClean="0">
                          <a:solidFill>
                            <a:srgbClr val="660066"/>
                          </a:solidFill>
                          <a:latin typeface="Cambria Math" panose="02040503050406030204" pitchFamily="18" charset="0"/>
                          <a:cs typeface="Times New Roman" charset="0"/>
                          <a:sym typeface="Calibri"/>
                        </a:rPr>
                        <m:t>=</m:t>
                      </m:r>
                      <m:r>
                        <a:rPr lang="en-US" sz="2800" b="0" i="1" smtClean="0">
                          <a:solidFill>
                            <a:srgbClr val="660066"/>
                          </a:solidFill>
                          <a:latin typeface="Cambria Math" panose="02040503050406030204" pitchFamily="18" charset="0"/>
                          <a:cs typeface="Times New Roman" charset="0"/>
                          <a:sym typeface="Calibri"/>
                        </a:rPr>
                        <m:t>𝑚𝑎</m:t>
                      </m:r>
                      <m:r>
                        <a:rPr lang="en-US" sz="2800" b="0" i="1" smtClean="0">
                          <a:solidFill>
                            <a:srgbClr val="660066"/>
                          </a:solidFill>
                          <a:latin typeface="Cambria Math" panose="02040503050406030204" pitchFamily="18" charset="0"/>
                          <a:cs typeface="Times New Roman" charset="0"/>
                          <a:sym typeface="Calibri"/>
                        </a:rPr>
                        <m:t>+</m:t>
                      </m:r>
                      <m:r>
                        <a:rPr lang="en-US" sz="2800" b="0" i="1" smtClean="0">
                          <a:solidFill>
                            <a:srgbClr val="660066"/>
                          </a:solidFill>
                          <a:latin typeface="Cambria Math" panose="02040503050406030204" pitchFamily="18" charset="0"/>
                          <a:cs typeface="Times New Roman" charset="0"/>
                          <a:sym typeface="Calibri"/>
                        </a:rPr>
                        <m:t>𝑚𝑔</m:t>
                      </m:r>
                      <m:r>
                        <a:rPr lang="en-US" sz="2800" b="0" i="1" smtClean="0">
                          <a:solidFill>
                            <a:srgbClr val="660066"/>
                          </a:solidFill>
                          <a:latin typeface="Cambria Math" panose="02040503050406030204" pitchFamily="18" charset="0"/>
                          <a:cs typeface="Times New Roman" charset="0"/>
                          <a:sym typeface="Calibri"/>
                        </a:rPr>
                        <m:t>=</m:t>
                      </m:r>
                      <m:r>
                        <a:rPr lang="en-US" sz="2800" b="0" i="1" smtClean="0">
                          <a:solidFill>
                            <a:srgbClr val="660066"/>
                          </a:solidFill>
                          <a:latin typeface="Cambria Math" panose="02040503050406030204" pitchFamily="18" charset="0"/>
                          <a:cs typeface="Times New Roman" charset="0"/>
                          <a:sym typeface="Calibri"/>
                        </a:rPr>
                        <m:t>𝑚</m:t>
                      </m:r>
                      <m:r>
                        <a:rPr lang="en-US" sz="2800" b="0" i="1" smtClean="0">
                          <a:solidFill>
                            <a:srgbClr val="660066"/>
                          </a:solidFill>
                          <a:latin typeface="Cambria Math" panose="02040503050406030204" pitchFamily="18" charset="0"/>
                          <a:cs typeface="Times New Roman" charset="0"/>
                          <a:sym typeface="Calibri"/>
                        </a:rPr>
                        <m:t>(</m:t>
                      </m:r>
                      <m:r>
                        <a:rPr lang="en-US" sz="2800" b="0" i="1" smtClean="0">
                          <a:solidFill>
                            <a:srgbClr val="660066"/>
                          </a:solidFill>
                          <a:latin typeface="Cambria Math" panose="02040503050406030204" pitchFamily="18" charset="0"/>
                          <a:cs typeface="Times New Roman" charset="0"/>
                          <a:sym typeface="Calibri"/>
                        </a:rPr>
                        <m:t>𝑎</m:t>
                      </m:r>
                      <m:r>
                        <a:rPr lang="en-US" sz="2800" b="0" i="1" smtClean="0">
                          <a:solidFill>
                            <a:srgbClr val="660066"/>
                          </a:solidFill>
                          <a:latin typeface="Cambria Math" panose="02040503050406030204" pitchFamily="18" charset="0"/>
                          <a:cs typeface="Times New Roman" charset="0"/>
                          <a:sym typeface="Calibri"/>
                        </a:rPr>
                        <m:t>+</m:t>
                      </m:r>
                      <m:r>
                        <a:rPr lang="en-US" sz="2800" b="0" i="1" smtClean="0">
                          <a:solidFill>
                            <a:srgbClr val="660066"/>
                          </a:solidFill>
                          <a:latin typeface="Cambria Math" panose="02040503050406030204" pitchFamily="18" charset="0"/>
                          <a:cs typeface="Times New Roman" charset="0"/>
                          <a:sym typeface="Calibri"/>
                        </a:rPr>
                        <m:t>𝑔</m:t>
                      </m:r>
                      <m:r>
                        <a:rPr lang="en-US" sz="2800" b="0" i="1" smtClean="0">
                          <a:solidFill>
                            <a:srgbClr val="660066"/>
                          </a:solidFill>
                          <a:latin typeface="Cambria Math" panose="02040503050406030204" pitchFamily="18" charset="0"/>
                          <a:cs typeface="Times New Roman" charset="0"/>
                          <a:sym typeface="Calibri"/>
                        </a:rPr>
                        <m:t>)</m:t>
                      </m:r>
                    </m:oMath>
                  </m:oMathPara>
                </a14:m>
                <a:endParaRPr lang="en-US" sz="2800" dirty="0">
                  <a:solidFill>
                    <a:srgbClr val="660066"/>
                  </a:solidFill>
                  <a:latin typeface="Times New Roman" charset="0"/>
                  <a:cs typeface="Times New Roman" charset="0"/>
                  <a:sym typeface="Calibri"/>
                </a:endParaRPr>
              </a:p>
              <a:p>
                <a:pPr>
                  <a:lnSpc>
                    <a:spcPct val="150000"/>
                  </a:lnSpc>
                </a:pPr>
                <a14:m>
                  <m:oMathPara xmlns:m="http://schemas.openxmlformats.org/officeDocument/2006/math">
                    <m:oMathParaPr>
                      <m:jc m:val="centerGroup"/>
                    </m:oMathParaPr>
                    <m:oMath xmlns:m="http://schemas.openxmlformats.org/officeDocument/2006/math">
                      <m:r>
                        <a:rPr lang="en-US" sz="2800" b="0" i="1" smtClean="0">
                          <a:solidFill>
                            <a:srgbClr val="660066"/>
                          </a:solidFill>
                          <a:latin typeface="Cambria Math" panose="02040503050406030204" pitchFamily="18" charset="0"/>
                          <a:cs typeface="Times New Roman" charset="0"/>
                          <a:sym typeface="Calibri"/>
                        </a:rPr>
                        <m:t>𝑇</m:t>
                      </m:r>
                      <m:r>
                        <a:rPr lang="en-US" sz="2800" b="0" i="1" smtClean="0">
                          <a:solidFill>
                            <a:srgbClr val="660066"/>
                          </a:solidFill>
                          <a:latin typeface="Cambria Math" panose="02040503050406030204" pitchFamily="18" charset="0"/>
                          <a:cs typeface="Times New Roman" charset="0"/>
                          <a:sym typeface="Calibri"/>
                        </a:rPr>
                        <m:t>=50</m:t>
                      </m:r>
                      <m:d>
                        <m:dPr>
                          <m:ctrlPr>
                            <a:rPr lang="en-US" sz="2800" b="0" i="1" smtClean="0">
                              <a:solidFill>
                                <a:srgbClr val="660066"/>
                              </a:solidFill>
                              <a:latin typeface="Cambria Math" panose="02040503050406030204" pitchFamily="18" charset="0"/>
                              <a:cs typeface="Times New Roman" charset="0"/>
                              <a:sym typeface="Calibri"/>
                            </a:rPr>
                          </m:ctrlPr>
                        </m:dPr>
                        <m:e>
                          <m:r>
                            <a:rPr lang="en-US" sz="2800" b="0" i="1" smtClean="0">
                              <a:solidFill>
                                <a:srgbClr val="660066"/>
                              </a:solidFill>
                              <a:latin typeface="Cambria Math" panose="02040503050406030204" pitchFamily="18" charset="0"/>
                              <a:cs typeface="Times New Roman" charset="0"/>
                              <a:sym typeface="Calibri"/>
                            </a:rPr>
                            <m:t>1+10</m:t>
                          </m:r>
                        </m:e>
                      </m:d>
                      <m:r>
                        <a:rPr lang="en-US" sz="2800" b="0" i="1" smtClean="0">
                          <a:solidFill>
                            <a:srgbClr val="660066"/>
                          </a:solidFill>
                          <a:latin typeface="Cambria Math" panose="02040503050406030204" pitchFamily="18" charset="0"/>
                          <a:cs typeface="Times New Roman" charset="0"/>
                          <a:sym typeface="Calibri"/>
                        </a:rPr>
                        <m:t>=550</m:t>
                      </m:r>
                      <m:r>
                        <a:rPr lang="en-US" sz="2800" b="0" i="1" smtClean="0">
                          <a:solidFill>
                            <a:srgbClr val="660066"/>
                          </a:solidFill>
                          <a:latin typeface="Cambria Math" panose="02040503050406030204" pitchFamily="18" charset="0"/>
                          <a:cs typeface="Times New Roman" charset="0"/>
                          <a:sym typeface="Calibri"/>
                        </a:rPr>
                        <m:t>𝑁</m:t>
                      </m:r>
                    </m:oMath>
                  </m:oMathPara>
                </a14:m>
                <a:endParaRPr lang="en-US" sz="2800" dirty="0">
                  <a:solidFill>
                    <a:srgbClr val="660066"/>
                  </a:solidFill>
                  <a:latin typeface="Times New Roman" charset="0"/>
                  <a:cs typeface="Times New Roman" charset="0"/>
                  <a:sym typeface="Calibri"/>
                </a:endParaRPr>
              </a:p>
            </p:txBody>
          </p:sp>
        </mc:Choice>
        <mc:Fallback xmlns="">
          <p:sp>
            <p:nvSpPr>
              <p:cNvPr id="7" name="TextBox 6">
                <a:extLst>
                  <a:ext uri="{FF2B5EF4-FFF2-40B4-BE49-F238E27FC236}">
                    <a16:creationId xmlns:a16="http://schemas.microsoft.com/office/drawing/2014/main" id="{F754EAA3-1EEB-4E5D-84EC-0C00A177B236}"/>
                  </a:ext>
                </a:extLst>
              </p:cNvPr>
              <p:cNvSpPr txBox="1">
                <a:spLocks noRot="1" noChangeAspect="1" noMove="1" noResize="1" noEditPoints="1" noAdjustHandles="1" noChangeArrowheads="1" noChangeShapeType="1" noTextEdit="1"/>
              </p:cNvSpPr>
              <p:nvPr/>
            </p:nvSpPr>
            <p:spPr>
              <a:xfrm>
                <a:off x="346762" y="2756212"/>
                <a:ext cx="5815771" cy="3970318"/>
              </a:xfrm>
              <a:prstGeom prst="rect">
                <a:avLst/>
              </a:prstGeom>
              <a:blipFill>
                <a:blip r:embed="rId3"/>
                <a:stretch>
                  <a:fillRect l="-22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C80B98B-E88E-4066-A4F9-F03758EEC3D5}"/>
                  </a:ext>
                </a:extLst>
              </p:cNvPr>
              <p:cNvSpPr txBox="1"/>
              <p:nvPr/>
            </p:nvSpPr>
            <p:spPr>
              <a:xfrm>
                <a:off x="5595821" y="186994"/>
                <a:ext cx="6708474" cy="2246769"/>
              </a:xfrm>
              <a:prstGeom prst="rect">
                <a:avLst/>
              </a:prstGeom>
              <a:noFill/>
            </p:spPr>
            <p:txBody>
              <a:bodyPr wrap="square">
                <a:spAutoFit/>
              </a:bodyPr>
              <a:lstStyle/>
              <a:p>
                <a:r>
                  <a:rPr lang="en-US" sz="2800" dirty="0">
                    <a:solidFill>
                      <a:schemeClr val="tx1">
                        <a:lumMod val="75000"/>
                        <a:lumOff val="25000"/>
                      </a:schemeClr>
                    </a:solidFill>
                    <a:latin typeface="Times New Roman" charset="0"/>
                    <a:cs typeface="Times New Roman" charset="0"/>
                    <a:sym typeface="Calibri"/>
                  </a:rPr>
                  <a:t>A lift moves up and down with an acceleration of </a:t>
                </a:r>
                <a14:m>
                  <m:oMath xmlns:m="http://schemas.openxmlformats.org/officeDocument/2006/math">
                    <m:r>
                      <a:rPr lang="en-US" sz="2800" i="1" dirty="0" smtClean="0">
                        <a:solidFill>
                          <a:schemeClr val="tx1">
                            <a:lumMod val="75000"/>
                            <a:lumOff val="25000"/>
                          </a:schemeClr>
                        </a:solidFill>
                        <a:latin typeface="Cambria Math" panose="02040503050406030204" pitchFamily="18" charset="0"/>
                        <a:cs typeface="Times New Roman" charset="0"/>
                        <a:sym typeface="Calibri"/>
                      </a:rPr>
                      <m:t>2</m:t>
                    </m:r>
                    <m:r>
                      <a:rPr lang="en-US" sz="2800" i="1" dirty="0" smtClean="0">
                        <a:solidFill>
                          <a:schemeClr val="tx1">
                            <a:lumMod val="75000"/>
                            <a:lumOff val="25000"/>
                          </a:schemeClr>
                        </a:solidFill>
                        <a:latin typeface="Cambria Math" panose="02040503050406030204" pitchFamily="18" charset="0"/>
                        <a:cs typeface="Times New Roman" charset="0"/>
                        <a:sym typeface="Calibri"/>
                      </a:rPr>
                      <m:t>𝑚</m:t>
                    </m:r>
                    <m:sSup>
                      <m:sSupPr>
                        <m:ctrlPr>
                          <a:rPr lang="en-US" sz="2800" i="1" dirty="0" smtClean="0">
                            <a:solidFill>
                              <a:schemeClr val="tx1">
                                <a:lumMod val="75000"/>
                                <a:lumOff val="25000"/>
                              </a:schemeClr>
                            </a:solidFill>
                            <a:latin typeface="Cambria Math" panose="02040503050406030204" pitchFamily="18" charset="0"/>
                            <a:cs typeface="Times New Roman" charset="0"/>
                            <a:sym typeface="Calibri"/>
                          </a:rPr>
                        </m:ctrlPr>
                      </m:sSupPr>
                      <m:e>
                        <m:r>
                          <a:rPr lang="en-US" sz="2800" i="1" dirty="0" smtClean="0">
                            <a:solidFill>
                              <a:schemeClr val="tx1">
                                <a:lumMod val="75000"/>
                                <a:lumOff val="25000"/>
                              </a:schemeClr>
                            </a:solidFill>
                            <a:latin typeface="Cambria Math" panose="02040503050406030204" pitchFamily="18" charset="0"/>
                            <a:cs typeface="Times New Roman" charset="0"/>
                            <a:sym typeface="Calibri"/>
                          </a:rPr>
                          <m:t>𝑠</m:t>
                        </m:r>
                      </m:e>
                      <m:sup>
                        <m:r>
                          <a:rPr lang="en-US" sz="2800" i="1" dirty="0" smtClean="0">
                            <a:solidFill>
                              <a:schemeClr val="tx1">
                                <a:lumMod val="75000"/>
                                <a:lumOff val="25000"/>
                              </a:schemeClr>
                            </a:solidFill>
                            <a:latin typeface="Cambria Math" panose="02040503050406030204" pitchFamily="18" charset="0"/>
                            <a:cs typeface="Times New Roman" charset="0"/>
                            <a:sym typeface="Calibri"/>
                          </a:rPr>
                          <m:t>−2</m:t>
                        </m:r>
                      </m:sup>
                    </m:sSup>
                    <m:r>
                      <a:rPr lang="en-US" sz="2800" b="0" i="1" dirty="0" smtClean="0">
                        <a:solidFill>
                          <a:schemeClr val="tx1">
                            <a:lumMod val="75000"/>
                            <a:lumOff val="25000"/>
                          </a:schemeClr>
                        </a:solidFill>
                        <a:latin typeface="Cambria Math" panose="02040503050406030204" pitchFamily="18" charset="0"/>
                        <a:cs typeface="Times New Roman" charset="0"/>
                        <a:sym typeface="Calibri"/>
                      </a:rPr>
                      <m:t>.</m:t>
                    </m:r>
                  </m:oMath>
                </a14:m>
                <a:r>
                  <a:rPr lang="en-US" sz="2800" dirty="0">
                    <a:solidFill>
                      <a:schemeClr val="tx1">
                        <a:lumMod val="75000"/>
                        <a:lumOff val="25000"/>
                      </a:schemeClr>
                    </a:solidFill>
                    <a:latin typeface="Times New Roman" charset="0"/>
                    <a:cs typeface="Times New Roman" charset="0"/>
                    <a:sym typeface="Calibri"/>
                  </a:rPr>
                  <a:t> In each cases, calculate the reaction of the floor on an object of mass 50kg place on the floor of the lift. </a:t>
                </a:r>
                <a:endParaRPr lang="en-US" sz="2000" dirty="0">
                  <a:solidFill>
                    <a:schemeClr val="tx1">
                      <a:lumMod val="75000"/>
                      <a:lumOff val="25000"/>
                    </a:schemeClr>
                  </a:solidFill>
                </a:endParaRPr>
              </a:p>
            </p:txBody>
          </p:sp>
        </mc:Choice>
        <mc:Fallback xmlns="">
          <p:sp>
            <p:nvSpPr>
              <p:cNvPr id="9" name="TextBox 8">
                <a:extLst>
                  <a:ext uri="{FF2B5EF4-FFF2-40B4-BE49-F238E27FC236}">
                    <a16:creationId xmlns:a16="http://schemas.microsoft.com/office/drawing/2014/main" id="{8C80B98B-E88E-4066-A4F9-F03758EEC3D5}"/>
                  </a:ext>
                </a:extLst>
              </p:cNvPr>
              <p:cNvSpPr txBox="1">
                <a:spLocks noRot="1" noChangeAspect="1" noMove="1" noResize="1" noEditPoints="1" noAdjustHandles="1" noChangeArrowheads="1" noChangeShapeType="1" noTextEdit="1"/>
              </p:cNvSpPr>
              <p:nvPr/>
            </p:nvSpPr>
            <p:spPr>
              <a:xfrm>
                <a:off x="5595821" y="186994"/>
                <a:ext cx="6708474" cy="2246769"/>
              </a:xfrm>
              <a:prstGeom prst="rect">
                <a:avLst/>
              </a:prstGeom>
              <a:blipFill>
                <a:blip r:embed="rId4"/>
                <a:stretch>
                  <a:fillRect l="-1909" t="-2989" r="-455"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4A143E4-B670-4574-BB97-6582AB1C0149}"/>
                  </a:ext>
                </a:extLst>
              </p:cNvPr>
              <p:cNvSpPr txBox="1"/>
              <p:nvPr/>
            </p:nvSpPr>
            <p:spPr>
              <a:xfrm>
                <a:off x="5486400" y="2394548"/>
                <a:ext cx="609372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chemeClr val="tx1">
                        <a:lumMod val="75000"/>
                        <a:lumOff val="25000"/>
                      </a:schemeClr>
                    </a:solidFill>
                    <a:effectLst/>
                    <a:uLnTx/>
                    <a:uFillTx/>
                    <a:latin typeface="Times New Roman" charset="0"/>
                    <a:cs typeface="Times New Roman" charset="0"/>
                    <a:sym typeface="Calibri"/>
                  </a:rPr>
                  <a:t>(</a:t>
                </a:r>
                <a:r>
                  <a:rPr kumimoji="0" lang="en-US" sz="2800" b="0" i="0" u="none" strike="noStrike" kern="0" cap="none" spc="0" normalizeH="0" baseline="0" noProof="0" dirty="0" err="1">
                    <a:ln>
                      <a:noFill/>
                    </a:ln>
                    <a:solidFill>
                      <a:schemeClr val="tx1">
                        <a:lumMod val="75000"/>
                        <a:lumOff val="25000"/>
                      </a:schemeClr>
                    </a:solidFill>
                    <a:effectLst/>
                    <a:uLnTx/>
                    <a:uFillTx/>
                    <a:latin typeface="Times New Roman" charset="0"/>
                    <a:cs typeface="Times New Roman" charset="0"/>
                    <a:sym typeface="Calibri"/>
                  </a:rPr>
                  <a:t>i</a:t>
                </a:r>
                <a:r>
                  <a:rPr kumimoji="0" lang="en-US" sz="2800" b="0" i="0" u="none" strike="noStrike" kern="0" cap="none" spc="0" normalizeH="0" baseline="0" noProof="0" dirty="0">
                    <a:ln>
                      <a:noFill/>
                    </a:ln>
                    <a:solidFill>
                      <a:schemeClr val="tx1">
                        <a:lumMod val="75000"/>
                        <a:lumOff val="25000"/>
                      </a:schemeClr>
                    </a:solidFill>
                    <a:effectLst/>
                    <a:uLnTx/>
                    <a:uFillTx/>
                    <a:latin typeface="Times New Roman" charset="0"/>
                    <a:cs typeface="Times New Roman" charset="0"/>
                    <a:sym typeface="Calibri"/>
                  </a:rPr>
                  <a:t>).	When the lift moves </a:t>
                </a:r>
                <a:r>
                  <a:rPr lang="en-US" sz="2800" dirty="0">
                    <a:solidFill>
                      <a:schemeClr val="tx1">
                        <a:lumMod val="75000"/>
                        <a:lumOff val="25000"/>
                      </a:schemeClr>
                    </a:solidFill>
                    <a:latin typeface="Times New Roman" charset="0"/>
                    <a:cs typeface="Times New Roman" charset="0"/>
                    <a:sym typeface="Calibri"/>
                  </a:rPr>
                  <a:t>up</a:t>
                </a:r>
                <a:r>
                  <a:rPr kumimoji="0" lang="en-US" sz="2800" b="0" i="0" u="none" strike="noStrike" kern="0" cap="none" spc="0" normalizeH="0" baseline="0" noProof="0" dirty="0">
                    <a:ln>
                      <a:noFill/>
                    </a:ln>
                    <a:solidFill>
                      <a:schemeClr val="tx1">
                        <a:lumMod val="75000"/>
                        <a:lumOff val="25000"/>
                      </a:schemeClr>
                    </a:solidFill>
                    <a:effectLst/>
                    <a:uLnTx/>
                    <a:uFillTx/>
                    <a:latin typeface="Times New Roman" charset="0"/>
                    <a:cs typeface="Times New Roman" charset="0"/>
                    <a:sym typeface="Calibri"/>
                  </a:rPr>
                  <a:t>ward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𝐹</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𝑚𝑎</m:t>
                      </m:r>
                    </m:oMath>
                  </m:oMathPara>
                </a14:m>
                <a:endParaRPr kumimoji="0" lang="en-US" sz="2800" b="0" i="0" u="none" strike="noStrike" kern="0" cap="none" spc="0" normalizeH="0" baseline="0" noProof="0" dirty="0">
                  <a:ln>
                    <a:noFill/>
                  </a:ln>
                  <a:solidFill>
                    <a:schemeClr val="tx1">
                      <a:lumMod val="75000"/>
                      <a:lumOff val="25000"/>
                    </a:schemeClr>
                  </a:solidFill>
                  <a:effectLst/>
                  <a:uLnTx/>
                  <a:uFillTx/>
                  <a:latin typeface="Times New Roman" charset="0"/>
                  <a:cs typeface="Times New Roman" charset="0"/>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𝐹</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𝑇</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𝑚𝑔</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𝑚𝑎</m:t>
                      </m:r>
                    </m:oMath>
                  </m:oMathPara>
                </a14:m>
                <a:endParaRPr kumimoji="0" lang="en-US" sz="2800" b="0" i="0" u="none" strike="noStrike" kern="0" cap="none" spc="0" normalizeH="0" baseline="0" noProof="0" dirty="0">
                  <a:ln>
                    <a:noFill/>
                  </a:ln>
                  <a:solidFill>
                    <a:schemeClr val="tx1">
                      <a:lumMod val="75000"/>
                      <a:lumOff val="25000"/>
                    </a:schemeClr>
                  </a:solidFill>
                  <a:effectLst/>
                  <a:uLnTx/>
                  <a:uFillTx/>
                  <a:latin typeface="Times New Roman" charset="0"/>
                  <a:cs typeface="Times New Roman" charset="0"/>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𝑇</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𝑚𝑎</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𝑚𝑔</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𝑚</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𝑎</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𝑔</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m:t>
                      </m:r>
                    </m:oMath>
                  </m:oMathPara>
                </a14:m>
                <a:endParaRPr kumimoji="0" lang="en-US" sz="2800" b="0" i="0" u="none" strike="noStrike" kern="0" cap="none" spc="0" normalizeH="0" baseline="0" noProof="0" dirty="0">
                  <a:ln>
                    <a:noFill/>
                  </a:ln>
                  <a:solidFill>
                    <a:schemeClr val="tx1">
                      <a:lumMod val="75000"/>
                      <a:lumOff val="25000"/>
                    </a:schemeClr>
                  </a:solidFill>
                  <a:effectLst/>
                  <a:uLnTx/>
                  <a:uFillTx/>
                  <a:latin typeface="Times New Roman" charset="0"/>
                  <a:cs typeface="Times New Roman" charset="0"/>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𝑇</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=50</m:t>
                      </m:r>
                      <m:d>
                        <m:dPr>
                          <m:ctrlP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ctrlPr>
                        </m:dPr>
                        <m:e>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2+10</m:t>
                          </m:r>
                        </m:e>
                      </m:d>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=600</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𝑁</m:t>
                      </m:r>
                    </m:oMath>
                  </m:oMathPara>
                </a14:m>
                <a:endParaRPr kumimoji="0" lang="en-US" sz="2800" b="0" i="0" u="none" strike="noStrike" kern="0" cap="none" spc="0" normalizeH="0" baseline="0" noProof="0" dirty="0">
                  <a:ln>
                    <a:noFill/>
                  </a:ln>
                  <a:solidFill>
                    <a:schemeClr val="tx1">
                      <a:lumMod val="75000"/>
                      <a:lumOff val="25000"/>
                    </a:schemeClr>
                  </a:solidFill>
                  <a:effectLst/>
                  <a:uLnTx/>
                  <a:uFillTx/>
                  <a:latin typeface="Times New Roman" charset="0"/>
                  <a:cs typeface="Times New Roman" charset="0"/>
                  <a:sym typeface="Calibri"/>
                </a:endParaRPr>
              </a:p>
            </p:txBody>
          </p:sp>
        </mc:Choice>
        <mc:Fallback xmlns="">
          <p:sp>
            <p:nvSpPr>
              <p:cNvPr id="11" name="TextBox 10">
                <a:extLst>
                  <a:ext uri="{FF2B5EF4-FFF2-40B4-BE49-F238E27FC236}">
                    <a16:creationId xmlns:a16="http://schemas.microsoft.com/office/drawing/2014/main" id="{D4A143E4-B670-4574-BB97-6582AB1C0149}"/>
                  </a:ext>
                </a:extLst>
              </p:cNvPr>
              <p:cNvSpPr txBox="1">
                <a:spLocks noRot="1" noChangeAspect="1" noMove="1" noResize="1" noEditPoints="1" noAdjustHandles="1" noChangeArrowheads="1" noChangeShapeType="1" noTextEdit="1"/>
              </p:cNvSpPr>
              <p:nvPr/>
            </p:nvSpPr>
            <p:spPr>
              <a:xfrm>
                <a:off x="5486400" y="2394548"/>
                <a:ext cx="6093724" cy="2246769"/>
              </a:xfrm>
              <a:prstGeom prst="rect">
                <a:avLst/>
              </a:prstGeom>
              <a:blipFill>
                <a:blip r:embed="rId5"/>
                <a:stretch>
                  <a:fillRect l="-2000" t="-29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E2841C2-DAAA-4779-9114-A2E9D2E2BE06}"/>
                  </a:ext>
                </a:extLst>
              </p:cNvPr>
              <p:cNvSpPr txBox="1"/>
              <p:nvPr/>
            </p:nvSpPr>
            <p:spPr>
              <a:xfrm>
                <a:off x="5824467" y="4709496"/>
                <a:ext cx="609372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chemeClr val="tx1">
                        <a:lumMod val="75000"/>
                        <a:lumOff val="25000"/>
                      </a:schemeClr>
                    </a:solidFill>
                    <a:effectLst/>
                    <a:uLnTx/>
                    <a:uFillTx/>
                    <a:latin typeface="Times New Roman" charset="0"/>
                    <a:cs typeface="Times New Roman" charset="0"/>
                    <a:sym typeface="Calibri"/>
                  </a:rPr>
                  <a:t>(ii)	When the lift moves downward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𝐹</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𝑚𝑎</m:t>
                      </m:r>
                    </m:oMath>
                  </m:oMathPara>
                </a14:m>
                <a:endParaRPr kumimoji="0" lang="en-US" sz="2800" b="0" i="0" u="none" strike="noStrike" kern="0" cap="none" spc="0" normalizeH="0" baseline="0" noProof="0" dirty="0">
                  <a:ln>
                    <a:noFill/>
                  </a:ln>
                  <a:solidFill>
                    <a:schemeClr val="tx1">
                      <a:lumMod val="75000"/>
                      <a:lumOff val="25000"/>
                    </a:schemeClr>
                  </a:solidFill>
                  <a:effectLst/>
                  <a:uLnTx/>
                  <a:uFillTx/>
                  <a:latin typeface="Times New Roman" charset="0"/>
                  <a:cs typeface="Times New Roman" charset="0"/>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𝐹</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𝑚𝑔</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𝑇</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𝑚𝑎</m:t>
                      </m:r>
                    </m:oMath>
                  </m:oMathPara>
                </a14:m>
                <a:endParaRPr kumimoji="0" lang="en-US" sz="2800" b="0" i="0" u="none" strike="noStrike" kern="0" cap="none" spc="0" normalizeH="0" baseline="0" noProof="0" dirty="0">
                  <a:ln>
                    <a:noFill/>
                  </a:ln>
                  <a:solidFill>
                    <a:schemeClr val="tx1">
                      <a:lumMod val="75000"/>
                      <a:lumOff val="25000"/>
                    </a:schemeClr>
                  </a:solidFill>
                  <a:effectLst/>
                  <a:uLnTx/>
                  <a:uFillTx/>
                  <a:latin typeface="Times New Roman" charset="0"/>
                  <a:cs typeface="Times New Roman" charset="0"/>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𝑇</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𝑚𝑔</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𝑚𝑎</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𝑚</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𝑔</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𝑎</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m:t>
                      </m:r>
                    </m:oMath>
                  </m:oMathPara>
                </a14:m>
                <a:endParaRPr kumimoji="0" lang="en-US" sz="2800" b="0" i="0" u="none" strike="noStrike" kern="0" cap="none" spc="0" normalizeH="0" baseline="0" noProof="0" dirty="0">
                  <a:ln>
                    <a:noFill/>
                  </a:ln>
                  <a:solidFill>
                    <a:schemeClr val="tx1">
                      <a:lumMod val="75000"/>
                      <a:lumOff val="25000"/>
                    </a:schemeClr>
                  </a:solidFill>
                  <a:effectLst/>
                  <a:uLnTx/>
                  <a:uFillTx/>
                  <a:latin typeface="Times New Roman" charset="0"/>
                  <a:cs typeface="Times New Roman" charset="0"/>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𝑇</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=50</m:t>
                      </m:r>
                      <m:d>
                        <m:dPr>
                          <m:ctrlP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ctrlPr>
                        </m:dPr>
                        <m:e>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10−2</m:t>
                          </m:r>
                        </m:e>
                      </m:d>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=400</m:t>
                      </m:r>
                      <m:r>
                        <a:rPr kumimoji="0" lang="en-US" sz="28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cs typeface="Times New Roman" charset="0"/>
                          <a:sym typeface="Calibri"/>
                        </a:rPr>
                        <m:t>𝑁</m:t>
                      </m:r>
                    </m:oMath>
                  </m:oMathPara>
                </a14:m>
                <a:endParaRPr kumimoji="0" lang="en-US" sz="2800" b="0" i="0" u="none" strike="noStrike" kern="0" cap="none" spc="0" normalizeH="0" baseline="0" noProof="0" dirty="0">
                  <a:ln>
                    <a:noFill/>
                  </a:ln>
                  <a:solidFill>
                    <a:schemeClr val="tx1">
                      <a:lumMod val="75000"/>
                      <a:lumOff val="25000"/>
                    </a:schemeClr>
                  </a:solidFill>
                  <a:effectLst/>
                  <a:uLnTx/>
                  <a:uFillTx/>
                  <a:latin typeface="Times New Roman" charset="0"/>
                  <a:cs typeface="Times New Roman" charset="0"/>
                  <a:sym typeface="Calibri"/>
                </a:endParaRPr>
              </a:p>
            </p:txBody>
          </p:sp>
        </mc:Choice>
        <mc:Fallback xmlns="">
          <p:sp>
            <p:nvSpPr>
              <p:cNvPr id="13" name="TextBox 12">
                <a:extLst>
                  <a:ext uri="{FF2B5EF4-FFF2-40B4-BE49-F238E27FC236}">
                    <a16:creationId xmlns:a16="http://schemas.microsoft.com/office/drawing/2014/main" id="{FE2841C2-DAAA-4779-9114-A2E9D2E2BE06}"/>
                  </a:ext>
                </a:extLst>
              </p:cNvPr>
              <p:cNvSpPr txBox="1">
                <a:spLocks noRot="1" noChangeAspect="1" noMove="1" noResize="1" noEditPoints="1" noAdjustHandles="1" noChangeArrowheads="1" noChangeShapeType="1" noTextEdit="1"/>
              </p:cNvSpPr>
              <p:nvPr/>
            </p:nvSpPr>
            <p:spPr>
              <a:xfrm>
                <a:off x="5824467" y="4709496"/>
                <a:ext cx="6093724" cy="2246769"/>
              </a:xfrm>
              <a:prstGeom prst="rect">
                <a:avLst/>
              </a:prstGeom>
              <a:blipFill>
                <a:blip r:embed="rId6"/>
                <a:stretch>
                  <a:fillRect l="-2000" t="-2989"/>
                </a:stretch>
              </a:blipFill>
            </p:spPr>
            <p:txBody>
              <a:bodyPr/>
              <a:lstStyle/>
              <a:p>
                <a:r>
                  <a:rPr lang="en-US">
                    <a:noFill/>
                  </a:rPr>
                  <a:t> </a:t>
                </a:r>
              </a:p>
            </p:txBody>
          </p:sp>
        </mc:Fallback>
      </mc:AlternateContent>
    </p:spTree>
    <p:extLst>
      <p:ext uri="{BB962C8B-B14F-4D97-AF65-F5344CB8AC3E}">
        <p14:creationId xmlns:p14="http://schemas.microsoft.com/office/powerpoint/2010/main" val="23451818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04FD6F-5E55-4387-ABA0-29C383FB940F}"/>
              </a:ext>
            </a:extLst>
          </p:cNvPr>
          <p:cNvSpPr>
            <a:spLocks noGrp="1"/>
          </p:cNvSpPr>
          <p:nvPr>
            <p:ph type="sldNum" sz="quarter" idx="12"/>
          </p:nvPr>
        </p:nvSpPr>
        <p:spPr/>
        <p:txBody>
          <a:bodyPr/>
          <a:lstStyle/>
          <a:p>
            <a:fld id="{00000000-1234-1234-1234-123412341234}" type="slidenum">
              <a:rPr lang="en-US" smtClean="0">
                <a:solidFill>
                  <a:schemeClr val="tx1"/>
                </a:solidFill>
              </a:rPr>
              <a:pPr/>
              <a:t>43</a:t>
            </a:fld>
            <a:endParaRPr lang="en-US">
              <a:solidFill>
                <a:schemeClr val="tx1"/>
              </a:solidFill>
            </a:endParaRPr>
          </a:p>
        </p:txBody>
      </p:sp>
      <p:sp>
        <p:nvSpPr>
          <p:cNvPr id="3" name="Google Shape;108;p15">
            <a:extLst>
              <a:ext uri="{FF2B5EF4-FFF2-40B4-BE49-F238E27FC236}">
                <a16:creationId xmlns:a16="http://schemas.microsoft.com/office/drawing/2014/main" id="{BA9F095E-CEB6-4DD3-A412-24E4EA88D301}"/>
              </a:ext>
            </a:extLst>
          </p:cNvPr>
          <p:cNvSpPr txBox="1">
            <a:spLocks/>
          </p:cNvSpPr>
          <p:nvPr/>
        </p:nvSpPr>
        <p:spPr>
          <a:xfrm>
            <a:off x="-374914" y="63969"/>
            <a:ext cx="5915526" cy="768256"/>
          </a:xfrm>
          <a:prstGeom prst="rect">
            <a:avLst/>
          </a:prstGeom>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Class Exercise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C71CFE-9E9A-4A47-90CC-5B52BB3B0783}"/>
                  </a:ext>
                </a:extLst>
              </p:cNvPr>
              <p:cNvSpPr txBox="1"/>
              <p:nvPr/>
            </p:nvSpPr>
            <p:spPr>
              <a:xfrm>
                <a:off x="368959" y="734008"/>
                <a:ext cx="5566620" cy="267765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lang="en-US" sz="2800" dirty="0">
                    <a:solidFill>
                      <a:schemeClr val="tx1"/>
                    </a:solidFill>
                    <a:latin typeface="Times New Roman" charset="0"/>
                    <a:cs typeface="Times New Roman" charset="0"/>
                    <a:sym typeface="Calibri"/>
                  </a:rPr>
                  <a:t>A force of magnitude </a:t>
                </a:r>
                <a14:m>
                  <m:oMath xmlns:m="http://schemas.openxmlformats.org/officeDocument/2006/math">
                    <m:r>
                      <a:rPr lang="en-US" sz="2800" i="1" dirty="0" smtClean="0">
                        <a:solidFill>
                          <a:schemeClr val="tx1"/>
                        </a:solidFill>
                        <a:latin typeface="Cambria Math" panose="02040503050406030204" pitchFamily="18" charset="0"/>
                        <a:cs typeface="Times New Roman" charset="0"/>
                        <a:sym typeface="Calibri"/>
                      </a:rPr>
                      <m:t>100</m:t>
                    </m:r>
                    <m:r>
                      <a:rPr lang="en-US" sz="2800" i="1" dirty="0" smtClean="0">
                        <a:solidFill>
                          <a:schemeClr val="tx1"/>
                        </a:solidFill>
                        <a:latin typeface="Cambria Math" panose="02040503050406030204" pitchFamily="18" charset="0"/>
                        <a:cs typeface="Times New Roman" charset="0"/>
                        <a:sym typeface="Calibri"/>
                      </a:rPr>
                      <m:t>𝑁</m:t>
                    </m:r>
                  </m:oMath>
                </a14:m>
                <a:r>
                  <a:rPr lang="en-US" sz="2800" dirty="0">
                    <a:solidFill>
                      <a:schemeClr val="tx1"/>
                    </a:solidFill>
                    <a:latin typeface="Times New Roman" charset="0"/>
                    <a:cs typeface="Times New Roman" charset="0"/>
                    <a:sym typeface="Calibri"/>
                  </a:rPr>
                  <a:t> is applied to a body of mass </a:t>
                </a:r>
                <a14:m>
                  <m:oMath xmlns:m="http://schemas.openxmlformats.org/officeDocument/2006/math">
                    <m:r>
                      <a:rPr lang="en-US" sz="2800" i="1" dirty="0" smtClean="0">
                        <a:solidFill>
                          <a:schemeClr val="tx1"/>
                        </a:solidFill>
                        <a:latin typeface="Cambria Math" panose="02040503050406030204" pitchFamily="18" charset="0"/>
                        <a:cs typeface="Times New Roman" charset="0"/>
                        <a:sym typeface="Calibri"/>
                      </a:rPr>
                      <m:t>2</m:t>
                    </m:r>
                    <m:r>
                      <a:rPr lang="en-US" sz="2800" i="1" dirty="0" smtClean="0">
                        <a:solidFill>
                          <a:schemeClr val="tx1"/>
                        </a:solidFill>
                        <a:latin typeface="Cambria Math" panose="02040503050406030204" pitchFamily="18" charset="0"/>
                        <a:cs typeface="Times New Roman" charset="0"/>
                        <a:sym typeface="Calibri"/>
                      </a:rPr>
                      <m:t>𝑘𝑔</m:t>
                    </m:r>
                  </m:oMath>
                </a14:m>
                <a:r>
                  <a:rPr lang="en-US" sz="2800" dirty="0">
                    <a:solidFill>
                      <a:schemeClr val="tx1"/>
                    </a:solidFill>
                    <a:latin typeface="Times New Roman" charset="0"/>
                    <a:cs typeface="Times New Roman" charset="0"/>
                    <a:sym typeface="Calibri"/>
                  </a:rPr>
                  <a:t> at an angle of </a:t>
                </a:r>
                <a14:m>
                  <m:oMath xmlns:m="http://schemas.openxmlformats.org/officeDocument/2006/math">
                    <m:sSup>
                      <m:sSupPr>
                        <m:ctrlPr>
                          <a:rPr lang="en-US" sz="2800" b="0" i="1" dirty="0" smtClean="0">
                            <a:solidFill>
                              <a:schemeClr val="tx1"/>
                            </a:solidFill>
                            <a:latin typeface="Cambria Math" panose="02040503050406030204" pitchFamily="18" charset="0"/>
                            <a:cs typeface="Times New Roman" charset="0"/>
                            <a:sym typeface="Calibri"/>
                          </a:rPr>
                        </m:ctrlPr>
                      </m:sSupPr>
                      <m:e>
                        <m:r>
                          <a:rPr lang="en-US" sz="2800" i="1" dirty="0" smtClean="0">
                            <a:solidFill>
                              <a:schemeClr val="tx1"/>
                            </a:solidFill>
                            <a:latin typeface="Cambria Math" panose="02040503050406030204" pitchFamily="18" charset="0"/>
                            <a:cs typeface="Times New Roman" charset="0"/>
                            <a:sym typeface="Calibri"/>
                          </a:rPr>
                          <m:t>30</m:t>
                        </m:r>
                      </m:e>
                      <m:sup>
                        <m:r>
                          <a:rPr lang="en-US" sz="2800" i="1" dirty="0" smtClean="0">
                            <a:solidFill>
                              <a:schemeClr val="tx1"/>
                            </a:solidFill>
                            <a:latin typeface="Cambria Math" panose="02040503050406030204" pitchFamily="18" charset="0"/>
                            <a:cs typeface="Times New Roman" charset="0"/>
                            <a:sym typeface="Calibri"/>
                          </a:rPr>
                          <m:t>𝑜</m:t>
                        </m:r>
                      </m:sup>
                    </m:sSup>
                  </m:oMath>
                </a14:m>
                <a:r>
                  <a:rPr lang="en-US" sz="2800" dirty="0">
                    <a:solidFill>
                      <a:schemeClr val="tx1"/>
                    </a:solidFill>
                    <a:latin typeface="Times New Roman" charset="0"/>
                    <a:cs typeface="Times New Roman" charset="0"/>
                    <a:sym typeface="Calibri"/>
                  </a:rPr>
                  <a:t> to the horizontal. Calculate the acceleration of the body</a:t>
                </a:r>
                <a:endParaRPr kumimoji="0" lang="en-US" sz="2800" b="0" i="0" u="none" strike="noStrike" kern="0" cap="none" spc="0" normalizeH="0" baseline="0" noProof="0" dirty="0">
                  <a:ln>
                    <a:noFill/>
                  </a:ln>
                  <a:solidFill>
                    <a:schemeClr val="tx1"/>
                  </a:solidFill>
                  <a:effectLst/>
                  <a:uLnTx/>
                  <a:uFillTx/>
                  <a:latin typeface="Times New Roman" charset="0"/>
                  <a:cs typeface="Times New Roman" charset="0"/>
                  <a:sym typeface="Calibri"/>
                </a:endParaRPr>
              </a:p>
            </p:txBody>
          </p:sp>
        </mc:Choice>
        <mc:Fallback xmlns="">
          <p:sp>
            <p:nvSpPr>
              <p:cNvPr id="7" name="TextBox 6">
                <a:extLst>
                  <a:ext uri="{FF2B5EF4-FFF2-40B4-BE49-F238E27FC236}">
                    <a16:creationId xmlns:a16="http://schemas.microsoft.com/office/drawing/2014/main" id="{C0C71CFE-9E9A-4A47-90CC-5B52BB3B0783}"/>
                  </a:ext>
                </a:extLst>
              </p:cNvPr>
              <p:cNvSpPr txBox="1">
                <a:spLocks noRot="1" noChangeAspect="1" noMove="1" noResize="1" noEditPoints="1" noAdjustHandles="1" noChangeArrowheads="1" noChangeShapeType="1" noTextEdit="1"/>
              </p:cNvSpPr>
              <p:nvPr/>
            </p:nvSpPr>
            <p:spPr>
              <a:xfrm>
                <a:off x="368959" y="734008"/>
                <a:ext cx="5566620" cy="2677656"/>
              </a:xfrm>
              <a:prstGeom prst="rect">
                <a:avLst/>
              </a:prstGeom>
              <a:blipFill>
                <a:blip r:embed="rId2"/>
                <a:stretch>
                  <a:fillRect l="-2300" r="-1752" b="-2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579A1C-D7B4-4BD7-9AE4-BDD91A047766}"/>
                  </a:ext>
                </a:extLst>
              </p:cNvPr>
              <p:cNvSpPr txBox="1"/>
              <p:nvPr/>
            </p:nvSpPr>
            <p:spPr>
              <a:xfrm>
                <a:off x="250208" y="3547420"/>
                <a:ext cx="5418161" cy="3275512"/>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sSubPr>
                        <m:e>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𝐹</m:t>
                          </m:r>
                        </m:e>
                        <m:sub>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𝑅</m:t>
                          </m:r>
                        </m:sub>
                      </m:sSub>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m:t>
                      </m:r>
                      <m:sSub>
                        <m:sSubPr>
                          <m:ctrlP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sSubPr>
                        <m:e>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𝐹</m:t>
                          </m:r>
                        </m:e>
                        <m:sub>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𝑥</m:t>
                          </m:r>
                        </m:sub>
                      </m:sSub>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𝐹𝑐𝑜𝑠</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 </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𝜃</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𝑚𝑎</m:t>
                      </m:r>
                    </m:oMath>
                  </m:oMathPara>
                </a14:m>
                <a:endParaRPr kumimoji="0" lang="en-US" sz="2800" b="0" i="0" u="none" strike="noStrike" kern="0" cap="none" spc="0" normalizeH="0" baseline="0" noProof="0" dirty="0">
                  <a:ln>
                    <a:noFill/>
                  </a:ln>
                  <a:solidFill>
                    <a:schemeClr val="tx1"/>
                  </a:solidFill>
                  <a:effectLst/>
                  <a:uLnTx/>
                  <a:uFillTx/>
                  <a:latin typeface="Times New Roman" charset="0"/>
                  <a:ea typeface="Cambria Math" panose="02040503050406030204" pitchFamily="18" charset="0"/>
                  <a:cs typeface="Times New Roman" charset="0"/>
                  <a:sym typeface="Calibri"/>
                </a:endParaRPr>
              </a:p>
              <a:p>
                <a:pPr marL="0" marR="0" lvl="0" indent="0" algn="ctr" defTabSz="914400" rtl="0" eaLnBrk="1" fontAlgn="auto" latinLnBrk="0" hangingPunct="1">
                  <a:lnSpc>
                    <a:spcPct val="150000"/>
                  </a:lnSpc>
                  <a:spcBef>
                    <a:spcPts val="0"/>
                  </a:spcBef>
                  <a:spcAft>
                    <a:spcPts val="0"/>
                  </a:spcAft>
                  <a:buClr>
                    <a:srgbClr val="000000"/>
                  </a:buClr>
                  <a:buSzTx/>
                  <a:buFont typeface="Arial"/>
                  <a:buNone/>
                  <a:tabLst/>
                  <a:defRPr/>
                </a:pPr>
                <a:r>
                  <a:rPr lang="en-US" sz="2800" dirty="0">
                    <a:solidFill>
                      <a:schemeClr val="tx1"/>
                    </a:solidFill>
                    <a:latin typeface="Times New Roman" charset="0"/>
                    <a:ea typeface="Cambria Math" panose="02040503050406030204" pitchFamily="18" charset="0"/>
                    <a:cs typeface="Times New Roman" charset="0"/>
                    <a:sym typeface="Calibri"/>
                  </a:rPr>
                  <a:t>Make ‘a’ the subject of formular</a:t>
                </a:r>
                <a:endParaRPr kumimoji="0" lang="en-US" sz="2800" b="0" i="0" u="none" strike="noStrike" kern="0" cap="none" spc="0" normalizeH="0" baseline="0" noProof="0" dirty="0">
                  <a:ln>
                    <a:noFill/>
                  </a:ln>
                  <a:solidFill>
                    <a:schemeClr val="tx1"/>
                  </a:solidFill>
                  <a:effectLst/>
                  <a:uLnTx/>
                  <a:uFillTx/>
                  <a:latin typeface="Times New Roman" charset="0"/>
                  <a:ea typeface="Cambria Math" panose="02040503050406030204" pitchFamily="18" charset="0"/>
                  <a:cs typeface="Times New Roman" charset="0"/>
                  <a:sym typeface="Calibri"/>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𝑎</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m:t>
                      </m:r>
                      <m:f>
                        <m:fPr>
                          <m:ctrlP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fPr>
                        <m:num>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𝐹𝑐𝑜𝑠</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𝜃</m:t>
                          </m:r>
                        </m:num>
                        <m:den>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𝑚</m:t>
                          </m:r>
                        </m:den>
                      </m:f>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m:t>
                      </m:r>
                      <m:f>
                        <m:fPr>
                          <m:ctrlP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fPr>
                        <m:num>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100</m:t>
                          </m:r>
                          <m:func>
                            <m:funcPr>
                              <m:ctrlP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funcPr>
                            <m:fName>
                              <m:r>
                                <m:rPr>
                                  <m:sty m:val="p"/>
                                </m:rPr>
                                <a:rPr kumimoji="0" lang="en-US" sz="2800" b="0" i="0"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cos</m:t>
                              </m:r>
                            </m:fName>
                            <m:e>
                              <m:sSup>
                                <m:sSupPr>
                                  <m:ctrlP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sSupPr>
                                <m:e>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30</m:t>
                                  </m:r>
                                </m:e>
                                <m:sup>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𝑜</m:t>
                                  </m:r>
                                </m:sup>
                              </m:sSup>
                            </m:e>
                          </m:func>
                        </m:num>
                        <m:den>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2</m:t>
                          </m:r>
                        </m:den>
                      </m:f>
                    </m:oMath>
                  </m:oMathPara>
                </a14:m>
                <a:endParaRPr kumimoji="0" lang="en-US" sz="2800" b="0" i="0" u="none" strike="noStrike" kern="0" cap="none" spc="0" normalizeH="0" baseline="0" noProof="0" dirty="0">
                  <a:ln>
                    <a:noFill/>
                  </a:ln>
                  <a:solidFill>
                    <a:schemeClr val="tx1"/>
                  </a:solidFill>
                  <a:effectLst/>
                  <a:uLnTx/>
                  <a:uFillTx/>
                  <a:latin typeface="Times New Roman" charset="0"/>
                  <a:cs typeface="Times New Roman" charset="0"/>
                  <a:sym typeface="Calibri"/>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𝑎</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=43.3</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𝑚</m:t>
                      </m:r>
                      <m:sSup>
                        <m:sSupPr>
                          <m:ctrlP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sSupPr>
                        <m:e>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𝑠</m:t>
                          </m:r>
                        </m:e>
                        <m:sup>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−2</m:t>
                          </m:r>
                        </m:sup>
                      </m:sSup>
                    </m:oMath>
                  </m:oMathPara>
                </a14:m>
                <a:endParaRPr kumimoji="0" lang="en-US" sz="2800" b="0" i="0" u="none" strike="noStrike" kern="0" cap="none" spc="0" normalizeH="0" baseline="0" noProof="0" dirty="0">
                  <a:ln>
                    <a:noFill/>
                  </a:ln>
                  <a:solidFill>
                    <a:schemeClr val="tx1"/>
                  </a:solidFill>
                  <a:effectLst/>
                  <a:uLnTx/>
                  <a:uFillTx/>
                  <a:latin typeface="Times New Roman" charset="0"/>
                  <a:cs typeface="Times New Roman" charset="0"/>
                  <a:sym typeface="Calibri"/>
                </a:endParaRPr>
              </a:p>
            </p:txBody>
          </p:sp>
        </mc:Choice>
        <mc:Fallback xmlns="">
          <p:sp>
            <p:nvSpPr>
              <p:cNvPr id="9" name="TextBox 8">
                <a:extLst>
                  <a:ext uri="{FF2B5EF4-FFF2-40B4-BE49-F238E27FC236}">
                    <a16:creationId xmlns:a16="http://schemas.microsoft.com/office/drawing/2014/main" id="{52579A1C-D7B4-4BD7-9AE4-BDD91A047766}"/>
                  </a:ext>
                </a:extLst>
              </p:cNvPr>
              <p:cNvSpPr txBox="1">
                <a:spLocks noRot="1" noChangeAspect="1" noMove="1" noResize="1" noEditPoints="1" noAdjustHandles="1" noChangeArrowheads="1" noChangeShapeType="1" noTextEdit="1"/>
              </p:cNvSpPr>
              <p:nvPr/>
            </p:nvSpPr>
            <p:spPr>
              <a:xfrm>
                <a:off x="250208" y="3547420"/>
                <a:ext cx="5418161" cy="327551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F8933F-4347-4EC3-872C-05D06E380E57}"/>
                  </a:ext>
                </a:extLst>
              </p:cNvPr>
              <p:cNvSpPr txBox="1"/>
              <p:nvPr/>
            </p:nvSpPr>
            <p:spPr>
              <a:xfrm>
                <a:off x="5726553" y="172992"/>
                <a:ext cx="5950424" cy="138499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2800" dirty="0">
                    <a:solidFill>
                      <a:schemeClr val="tx1"/>
                    </a:solidFill>
                    <a:latin typeface="Times New Roman" charset="0"/>
                    <a:cs typeface="Times New Roman" charset="0"/>
                    <a:sym typeface="Calibri"/>
                  </a:rPr>
                  <a:t>Calculate the constant force that will accelerate a body of mass </a:t>
                </a:r>
                <a14:m>
                  <m:oMath xmlns:m="http://schemas.openxmlformats.org/officeDocument/2006/math">
                    <m:r>
                      <a:rPr lang="en-US" sz="2800" b="0" i="1" smtClean="0">
                        <a:solidFill>
                          <a:schemeClr val="tx1"/>
                        </a:solidFill>
                        <a:latin typeface="Cambria Math" panose="02040503050406030204" pitchFamily="18" charset="0"/>
                        <a:cs typeface="Times New Roman" charset="0"/>
                        <a:sym typeface="Calibri"/>
                      </a:rPr>
                      <m:t>5</m:t>
                    </m:r>
                    <m:r>
                      <a:rPr lang="en-US" sz="2800" b="0" i="1" smtClean="0">
                        <a:solidFill>
                          <a:schemeClr val="tx1"/>
                        </a:solidFill>
                        <a:latin typeface="Cambria Math" panose="02040503050406030204" pitchFamily="18" charset="0"/>
                        <a:ea typeface="Cambria Math" panose="02040503050406030204" pitchFamily="18" charset="0"/>
                        <a:cs typeface="Times New Roman" charset="0"/>
                        <a:sym typeface="Calibri"/>
                      </a:rPr>
                      <m:t>×</m:t>
                    </m:r>
                    <m:sSup>
                      <m:sSupPr>
                        <m:ctrlPr>
                          <a:rPr lang="en-US" sz="2800" b="0" i="1" smtClean="0">
                            <a:solidFill>
                              <a:schemeClr val="tx1"/>
                            </a:solidFill>
                            <a:latin typeface="Cambria Math" panose="02040503050406030204" pitchFamily="18" charset="0"/>
                            <a:ea typeface="Cambria Math" panose="02040503050406030204" pitchFamily="18" charset="0"/>
                            <a:cs typeface="Times New Roman" charset="0"/>
                            <a:sym typeface="Calibri"/>
                          </a:rPr>
                        </m:ctrlPr>
                      </m:sSupPr>
                      <m:e>
                        <m:r>
                          <a:rPr lang="en-US" sz="2800" b="0" i="1" smtClean="0">
                            <a:solidFill>
                              <a:schemeClr val="tx1"/>
                            </a:solidFill>
                            <a:latin typeface="Cambria Math" panose="02040503050406030204" pitchFamily="18" charset="0"/>
                            <a:ea typeface="Cambria Math" panose="02040503050406030204" pitchFamily="18" charset="0"/>
                            <a:cs typeface="Times New Roman" charset="0"/>
                            <a:sym typeface="Calibri"/>
                          </a:rPr>
                          <m:t>10</m:t>
                        </m:r>
                      </m:e>
                      <m:sup>
                        <m:r>
                          <a:rPr lang="en-US" sz="2800" b="0" i="1" smtClean="0">
                            <a:solidFill>
                              <a:schemeClr val="tx1"/>
                            </a:solidFill>
                            <a:latin typeface="Cambria Math" panose="02040503050406030204" pitchFamily="18" charset="0"/>
                            <a:ea typeface="Cambria Math" panose="02040503050406030204" pitchFamily="18" charset="0"/>
                            <a:cs typeface="Times New Roman" charset="0"/>
                            <a:sym typeface="Calibri"/>
                          </a:rPr>
                          <m:t>3</m:t>
                        </m:r>
                      </m:sup>
                    </m:sSup>
                    <m:r>
                      <a:rPr lang="en-US" sz="2800" b="0" i="1" smtClean="0">
                        <a:solidFill>
                          <a:schemeClr val="tx1"/>
                        </a:solidFill>
                        <a:latin typeface="Cambria Math" panose="02040503050406030204" pitchFamily="18" charset="0"/>
                        <a:ea typeface="Cambria Math" panose="02040503050406030204" pitchFamily="18" charset="0"/>
                        <a:cs typeface="Times New Roman" charset="0"/>
                        <a:sym typeface="Calibri"/>
                      </a:rPr>
                      <m:t>𝑘𝑔</m:t>
                    </m:r>
                  </m:oMath>
                </a14:m>
                <a:r>
                  <a:rPr kumimoji="0" lang="en-US" sz="2800" b="0" i="0" u="none" strike="noStrike" kern="0" cap="none" spc="0" normalizeH="0" baseline="0" noProof="0" dirty="0">
                    <a:ln>
                      <a:noFill/>
                    </a:ln>
                    <a:solidFill>
                      <a:schemeClr val="tx1"/>
                    </a:solidFill>
                    <a:effectLst/>
                    <a:uLnTx/>
                    <a:uFillTx/>
                    <a:latin typeface="Times New Roman" charset="0"/>
                    <a:cs typeface="Times New Roman" charset="0"/>
                    <a:sym typeface="Calibri"/>
                  </a:rPr>
                  <a:t> from rest to a speed of </a:t>
                </a:r>
                <a14:m>
                  <m:oMath xmlns:m="http://schemas.openxmlformats.org/officeDocument/2006/math">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50</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𝑚</m:t>
                    </m:r>
                    <m:sSup>
                      <m:sSupPr>
                        <m:ctrlP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sSupPr>
                      <m:e>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𝑠</m:t>
                        </m:r>
                      </m:e>
                      <m:sup>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−1</m:t>
                        </m:r>
                      </m:sup>
                    </m:sSup>
                  </m:oMath>
                </a14:m>
                <a:r>
                  <a:rPr kumimoji="0" lang="en-US" sz="2800" b="0" i="0" u="none" strike="noStrike" kern="0" cap="none" spc="0" normalizeH="0" baseline="0" noProof="0" dirty="0">
                    <a:ln>
                      <a:noFill/>
                    </a:ln>
                    <a:solidFill>
                      <a:schemeClr val="tx1"/>
                    </a:solidFill>
                    <a:effectLst/>
                    <a:uLnTx/>
                    <a:uFillTx/>
                    <a:latin typeface="Times New Roman" charset="0"/>
                    <a:cs typeface="Times New Roman" charset="0"/>
                    <a:sym typeface="Calibri"/>
                  </a:rPr>
                  <a:t> in</a:t>
                </a:r>
                <a:r>
                  <a:rPr kumimoji="0" lang="en-US" sz="2800" b="0" i="0" u="none" strike="noStrike" kern="0" cap="none" spc="0" normalizeH="0" noProof="0" dirty="0">
                    <a:ln>
                      <a:noFill/>
                    </a:ln>
                    <a:solidFill>
                      <a:schemeClr val="tx1"/>
                    </a:solidFill>
                    <a:effectLst/>
                    <a:uLnTx/>
                    <a:uFillTx/>
                    <a:latin typeface="Times New Roman" charset="0"/>
                    <a:cs typeface="Times New Roman" charset="0"/>
                    <a:sym typeface="Calibri"/>
                  </a:rPr>
                  <a:t> 30s.</a:t>
                </a:r>
                <a:endParaRPr kumimoji="0" lang="en-US" sz="2800" b="0" i="0" u="none" strike="noStrike" kern="0" cap="none" spc="0" normalizeH="0" baseline="0" noProof="0" dirty="0">
                  <a:ln>
                    <a:noFill/>
                  </a:ln>
                  <a:solidFill>
                    <a:schemeClr val="tx1"/>
                  </a:solidFill>
                  <a:effectLst/>
                  <a:uLnTx/>
                  <a:uFillTx/>
                  <a:latin typeface="Times New Roman" charset="0"/>
                  <a:cs typeface="Times New Roman" charset="0"/>
                  <a:sym typeface="Calibri"/>
                </a:endParaRPr>
              </a:p>
            </p:txBody>
          </p:sp>
        </mc:Choice>
        <mc:Fallback xmlns="">
          <p:sp>
            <p:nvSpPr>
              <p:cNvPr id="11" name="TextBox 10">
                <a:extLst>
                  <a:ext uri="{FF2B5EF4-FFF2-40B4-BE49-F238E27FC236}">
                    <a16:creationId xmlns:a16="http://schemas.microsoft.com/office/drawing/2014/main" id="{FDF8933F-4347-4EC3-872C-05D06E380E57}"/>
                  </a:ext>
                </a:extLst>
              </p:cNvPr>
              <p:cNvSpPr txBox="1">
                <a:spLocks noRot="1" noChangeAspect="1" noMove="1" noResize="1" noEditPoints="1" noAdjustHandles="1" noChangeArrowheads="1" noChangeShapeType="1" noTextEdit="1"/>
              </p:cNvSpPr>
              <p:nvPr/>
            </p:nvSpPr>
            <p:spPr>
              <a:xfrm>
                <a:off x="5726553" y="172992"/>
                <a:ext cx="5950424" cy="1384995"/>
              </a:xfrm>
              <a:prstGeom prst="rect">
                <a:avLst/>
              </a:prstGeom>
              <a:blipFill>
                <a:blip r:embed="rId4"/>
                <a:stretch>
                  <a:fillRect l="-2047" t="-4386" r="-2047" b="-109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1475882-0497-4D17-8182-1F469418DD89}"/>
                  </a:ext>
                </a:extLst>
              </p:cNvPr>
              <p:cNvSpPr txBox="1"/>
              <p:nvPr/>
            </p:nvSpPr>
            <p:spPr>
              <a:xfrm>
                <a:off x="5540612" y="1543492"/>
                <a:ext cx="6393976"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22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𝑢</m:t>
                      </m:r>
                      <m:r>
                        <a:rPr kumimoji="0" lang="en-US" sz="22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=0</m:t>
                      </m:r>
                      <m:r>
                        <a:rPr kumimoji="0" lang="en-US" sz="22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𝑚</m:t>
                      </m:r>
                      <m:sSup>
                        <m:sSupPr>
                          <m:ctrlPr>
                            <a:rPr kumimoji="0" lang="en-US" sz="22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sSupPr>
                        <m:e>
                          <m:r>
                            <a:rPr kumimoji="0" lang="en-US" sz="22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𝑠</m:t>
                          </m:r>
                        </m:e>
                        <m:sup>
                          <m:r>
                            <a:rPr kumimoji="0" lang="en-US" sz="22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−1</m:t>
                          </m:r>
                        </m:sup>
                      </m:sSup>
                      <m:r>
                        <a:rPr kumimoji="0" lang="en-US" sz="22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 </m:t>
                      </m:r>
                      <m:r>
                        <a:rPr kumimoji="0" lang="en-US" sz="22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𝑚</m:t>
                      </m:r>
                      <m:r>
                        <a:rPr kumimoji="0" lang="en-US" sz="22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=5×</m:t>
                      </m:r>
                      <m:sSup>
                        <m:sSupPr>
                          <m:ctrlPr>
                            <a:rPr kumimoji="0" lang="en-US" sz="22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ctrlPr>
                        </m:sSupPr>
                        <m:e>
                          <m:r>
                            <a:rPr kumimoji="0" lang="en-US" sz="22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10</m:t>
                          </m:r>
                        </m:e>
                        <m:sup>
                          <m:r>
                            <a:rPr kumimoji="0" lang="en-US" sz="22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3</m:t>
                          </m:r>
                        </m:sup>
                      </m:sSup>
                      <m:r>
                        <a:rPr kumimoji="0" lang="en-US" sz="22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𝑘𝑔</m:t>
                      </m:r>
                      <m:r>
                        <a:rPr kumimoji="0" lang="en-US" sz="22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 </m:t>
                      </m:r>
                      <m:r>
                        <a:rPr kumimoji="0" lang="en-US" sz="22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𝑣</m:t>
                      </m:r>
                      <m:r>
                        <a:rPr kumimoji="0" lang="en-US" sz="22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=50</m:t>
                      </m:r>
                      <m:r>
                        <a:rPr kumimoji="0" lang="en-US" sz="22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𝑚</m:t>
                      </m:r>
                      <m:sSup>
                        <m:sSupPr>
                          <m:ctrlPr>
                            <a:rPr kumimoji="0" lang="en-US" sz="22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ctrlPr>
                        </m:sSupPr>
                        <m:e>
                          <m:r>
                            <a:rPr kumimoji="0" lang="en-US" sz="22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𝑠</m:t>
                          </m:r>
                        </m:e>
                        <m:sup>
                          <m:r>
                            <a:rPr kumimoji="0" lang="en-US" sz="22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−1</m:t>
                          </m:r>
                        </m:sup>
                      </m:sSup>
                      <m:r>
                        <a:rPr kumimoji="0" lang="en-US" sz="22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 </m:t>
                      </m:r>
                      <m:r>
                        <a:rPr kumimoji="0" lang="en-US" sz="22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𝑡</m:t>
                      </m:r>
                      <m:r>
                        <a:rPr kumimoji="0" lang="en-US" sz="22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=50</m:t>
                      </m:r>
                      <m:r>
                        <a:rPr kumimoji="0" lang="en-US" sz="22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𝑠</m:t>
                      </m:r>
                    </m:oMath>
                  </m:oMathPara>
                </a14:m>
                <a:endParaRPr kumimoji="0" lang="en-US" sz="2200" b="0" i="0" u="none" strike="noStrike" kern="0" cap="none" spc="0" normalizeH="0" baseline="0" noProof="0" dirty="0">
                  <a:ln>
                    <a:noFill/>
                  </a:ln>
                  <a:solidFill>
                    <a:schemeClr val="tx1"/>
                  </a:solidFill>
                  <a:effectLst/>
                  <a:uLnTx/>
                  <a:uFillTx/>
                  <a:latin typeface="Times New Roman" charset="0"/>
                  <a:cs typeface="Times New Roman" charset="0"/>
                  <a:sym typeface="Calibri"/>
                </a:endParaRPr>
              </a:p>
            </p:txBody>
          </p:sp>
        </mc:Choice>
        <mc:Fallback xmlns="">
          <p:sp>
            <p:nvSpPr>
              <p:cNvPr id="13" name="TextBox 12">
                <a:extLst>
                  <a:ext uri="{FF2B5EF4-FFF2-40B4-BE49-F238E27FC236}">
                    <a16:creationId xmlns:a16="http://schemas.microsoft.com/office/drawing/2014/main" id="{71475882-0497-4D17-8182-1F469418DD89}"/>
                  </a:ext>
                </a:extLst>
              </p:cNvPr>
              <p:cNvSpPr txBox="1">
                <a:spLocks noRot="1" noChangeAspect="1" noMove="1" noResize="1" noEditPoints="1" noAdjustHandles="1" noChangeArrowheads="1" noChangeShapeType="1" noTextEdit="1"/>
              </p:cNvSpPr>
              <p:nvPr/>
            </p:nvSpPr>
            <p:spPr>
              <a:xfrm>
                <a:off x="5540612" y="1543492"/>
                <a:ext cx="6393976" cy="430887"/>
              </a:xfrm>
              <a:prstGeom prst="rect">
                <a:avLst/>
              </a:prstGeom>
              <a:blipFill>
                <a:blip r:embed="rId5"/>
                <a:stretch>
                  <a:fillRect b="-1690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B124EDB-D760-410A-ADC8-A59CB9B9481F}"/>
                  </a:ext>
                </a:extLst>
              </p:cNvPr>
              <p:cNvSpPr txBox="1"/>
              <p:nvPr/>
            </p:nvSpPr>
            <p:spPr>
              <a:xfrm>
                <a:off x="6741987" y="2269254"/>
                <a:ext cx="5508430" cy="455137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chemeClr val="tx1"/>
                    </a:solidFill>
                    <a:effectLst/>
                    <a:uLnTx/>
                    <a:uFillTx/>
                    <a:latin typeface="Times New Roman" charset="0"/>
                    <a:cs typeface="Times New Roman" charset="0"/>
                    <a:sym typeface="Calibri"/>
                  </a:rPr>
                  <a:t>Using </a:t>
                </a:r>
                <a14:m>
                  <m:oMath xmlns:m="http://schemas.openxmlformats.org/officeDocument/2006/math">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𝑣</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𝑢</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𝑎𝑡</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 </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𝑎𝑛</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 </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𝑚𝑎𝑘𝑖𝑛𝑔</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 </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𝑎</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 </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𝑡h𝑒</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 </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𝑠𝑢𝑏𝑗𝑒𝑐𝑡</m:t>
                    </m:r>
                  </m:oMath>
                </a14:m>
                <a:endParaRPr kumimoji="0" lang="en-US" sz="2800" b="0" i="0" u="none" strike="noStrike" kern="0" cap="none" spc="0" normalizeH="0" baseline="0" noProof="0" dirty="0">
                  <a:ln>
                    <a:noFill/>
                  </a:ln>
                  <a:solidFill>
                    <a:schemeClr val="tx1"/>
                  </a:solidFill>
                  <a:effectLst/>
                  <a:uLnTx/>
                  <a:uFillTx/>
                  <a:latin typeface="Times New Roman" charset="0"/>
                  <a:cs typeface="Times New Roman" charset="0"/>
                  <a:sym typeface="Calibri"/>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𝑎</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m:t>
                      </m:r>
                      <m:f>
                        <m:fPr>
                          <m:ctrlP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fPr>
                        <m:num>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𝑣</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𝑢</m:t>
                          </m:r>
                        </m:num>
                        <m:den>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𝑡</m:t>
                          </m:r>
                        </m:den>
                      </m:f>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m:t>
                      </m:r>
                      <m:f>
                        <m:fPr>
                          <m:ctrlP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fPr>
                        <m:num>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50−0</m:t>
                          </m:r>
                        </m:num>
                        <m:den>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30</m:t>
                          </m:r>
                        </m:den>
                      </m:f>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=1.67</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𝑚</m:t>
                      </m:r>
                      <m:sSup>
                        <m:sSupPr>
                          <m:ctrlP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sSupPr>
                        <m:e>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𝑠</m:t>
                          </m:r>
                        </m:e>
                        <m:sup>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−2</m:t>
                          </m:r>
                        </m:sup>
                      </m:sSup>
                    </m:oMath>
                  </m:oMathPara>
                </a14:m>
                <a:endParaRPr kumimoji="0" lang="en-US" sz="2800" b="0" i="0" u="none" strike="noStrike" kern="0" cap="none" spc="0" normalizeH="0" baseline="0" noProof="0" dirty="0">
                  <a:ln>
                    <a:noFill/>
                  </a:ln>
                  <a:solidFill>
                    <a:schemeClr val="tx1"/>
                  </a:solidFill>
                  <a:effectLst/>
                  <a:uLnTx/>
                  <a:uFillTx/>
                  <a:latin typeface="Times New Roman" charset="0"/>
                  <a:cs typeface="Times New Roman" charset="0"/>
                  <a:sym typeface="Calibri"/>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𝑖𝑓</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 </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𝐹</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𝑚𝑎</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 </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𝑡h𝑒𝑟𝑓𝑜𝑟𝑒</m:t>
                      </m:r>
                    </m:oMath>
                  </m:oMathPara>
                </a14:m>
                <a:endParaRPr kumimoji="0" lang="en-US" sz="2800" b="0" i="0" u="none" strike="noStrike" kern="0" cap="none" spc="0" normalizeH="0" baseline="0" noProof="0" dirty="0">
                  <a:ln>
                    <a:noFill/>
                  </a:ln>
                  <a:solidFill>
                    <a:schemeClr val="tx1"/>
                  </a:solidFill>
                  <a:effectLst/>
                  <a:uLnTx/>
                  <a:uFillTx/>
                  <a:latin typeface="Times New Roman" charset="0"/>
                  <a:cs typeface="Times New Roman" charset="0"/>
                  <a:sym typeface="Calibri"/>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𝐹</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=5×</m:t>
                      </m:r>
                      <m:sSup>
                        <m:sSupPr>
                          <m:ctrlP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ctrlPr>
                        </m:sSupPr>
                        <m:e>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10</m:t>
                          </m:r>
                        </m:e>
                        <m:sup>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3</m:t>
                          </m:r>
                        </m:sup>
                      </m:sSup>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×1.67</m:t>
                      </m:r>
                    </m:oMath>
                  </m:oMathPara>
                </a14:m>
                <a:endParaRPr kumimoji="0" lang="en-US" sz="2800" b="0" i="0" u="none" strike="noStrike" kern="0" cap="none" spc="0" normalizeH="0" baseline="0" noProof="0" dirty="0">
                  <a:ln>
                    <a:noFill/>
                  </a:ln>
                  <a:solidFill>
                    <a:schemeClr val="tx1"/>
                  </a:solidFill>
                  <a:effectLst/>
                  <a:uLnTx/>
                  <a:uFillTx/>
                  <a:latin typeface="Times New Roman" charset="0"/>
                  <a:ea typeface="Cambria Math" panose="02040503050406030204" pitchFamily="18" charset="0"/>
                  <a:cs typeface="Times New Roman" charset="0"/>
                  <a:sym typeface="Calibri"/>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𝐹</m:t>
                      </m:r>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=8.35×</m:t>
                      </m:r>
                      <m:sSup>
                        <m:sSupPr>
                          <m:ctrlP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ctrlPr>
                        </m:sSupPr>
                        <m:e>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10</m:t>
                          </m:r>
                        </m:e>
                        <m:sup>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3</m:t>
                          </m:r>
                        </m:sup>
                      </m:sSup>
                      <m:r>
                        <a:rPr kumimoji="0" lang="en-US" sz="28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𝑁</m:t>
                      </m:r>
                    </m:oMath>
                  </m:oMathPara>
                </a14:m>
                <a:endParaRPr kumimoji="0" lang="en-US" sz="2800" b="0" i="0" u="none" strike="noStrike" kern="0" cap="none" spc="0" normalizeH="0" baseline="0" noProof="0" dirty="0">
                  <a:ln>
                    <a:noFill/>
                  </a:ln>
                  <a:solidFill>
                    <a:schemeClr val="tx1"/>
                  </a:solidFill>
                  <a:effectLst/>
                  <a:uLnTx/>
                  <a:uFillTx/>
                  <a:latin typeface="Times New Roman" charset="0"/>
                  <a:cs typeface="Times New Roman" charset="0"/>
                  <a:sym typeface="Calibri"/>
                </a:endParaRPr>
              </a:p>
            </p:txBody>
          </p:sp>
        </mc:Choice>
        <mc:Fallback xmlns="">
          <p:sp>
            <p:nvSpPr>
              <p:cNvPr id="15" name="TextBox 14">
                <a:extLst>
                  <a:ext uri="{FF2B5EF4-FFF2-40B4-BE49-F238E27FC236}">
                    <a16:creationId xmlns:a16="http://schemas.microsoft.com/office/drawing/2014/main" id="{9B124EDB-D760-410A-ADC8-A59CB9B9481F}"/>
                  </a:ext>
                </a:extLst>
              </p:cNvPr>
              <p:cNvSpPr txBox="1">
                <a:spLocks noRot="1" noChangeAspect="1" noMove="1" noResize="1" noEditPoints="1" noAdjustHandles="1" noChangeArrowheads="1" noChangeShapeType="1" noTextEdit="1"/>
              </p:cNvSpPr>
              <p:nvPr/>
            </p:nvSpPr>
            <p:spPr>
              <a:xfrm>
                <a:off x="6741987" y="2269254"/>
                <a:ext cx="5508430" cy="4551374"/>
              </a:xfrm>
              <a:prstGeom prst="rect">
                <a:avLst/>
              </a:prstGeom>
              <a:blipFill>
                <a:blip r:embed="rId6"/>
                <a:stretch>
                  <a:fillRect l="-2323"/>
                </a:stretch>
              </a:blipFill>
            </p:spPr>
            <p:txBody>
              <a:bodyPr/>
              <a:lstStyle/>
              <a:p>
                <a:r>
                  <a:rPr lang="en-GB">
                    <a:noFill/>
                  </a:rPr>
                  <a:t> </a:t>
                </a:r>
              </a:p>
            </p:txBody>
          </p:sp>
        </mc:Fallback>
      </mc:AlternateContent>
    </p:spTree>
    <p:extLst>
      <p:ext uri="{BB962C8B-B14F-4D97-AF65-F5344CB8AC3E}">
        <p14:creationId xmlns:p14="http://schemas.microsoft.com/office/powerpoint/2010/main" val="150549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6C6F1E-9F6B-4D68-8990-1B74D6EE25B6}"/>
              </a:ext>
            </a:extLst>
          </p:cNvPr>
          <p:cNvSpPr>
            <a:spLocks noGrp="1"/>
          </p:cNvSpPr>
          <p:nvPr>
            <p:ph type="sldNum" sz="quarter" idx="12"/>
          </p:nvPr>
        </p:nvSpPr>
        <p:spPr/>
        <p:txBody>
          <a:bodyPr/>
          <a:lstStyle/>
          <a:p>
            <a:fld id="{00000000-1234-1234-1234-123412341234}" type="slidenum">
              <a:rPr lang="en-US" smtClean="0">
                <a:solidFill>
                  <a:schemeClr val="tx1"/>
                </a:solidFill>
              </a:rPr>
              <a:pPr/>
              <a:t>44</a:t>
            </a:fld>
            <a:endParaRPr lang="en-US">
              <a:solidFill>
                <a:schemeClr val="tx1"/>
              </a:solidFill>
            </a:endParaRPr>
          </a:p>
        </p:txBody>
      </p:sp>
      <p:sp>
        <p:nvSpPr>
          <p:cNvPr id="3" name="Google Shape;108;p15">
            <a:extLst>
              <a:ext uri="{FF2B5EF4-FFF2-40B4-BE49-F238E27FC236}">
                <a16:creationId xmlns:a16="http://schemas.microsoft.com/office/drawing/2014/main" id="{F13E33FF-9FFF-45EC-8717-27B235FE2EB8}"/>
              </a:ext>
            </a:extLst>
          </p:cNvPr>
          <p:cNvSpPr txBox="1">
            <a:spLocks/>
          </p:cNvSpPr>
          <p:nvPr/>
        </p:nvSpPr>
        <p:spPr>
          <a:xfrm>
            <a:off x="1993232" y="41189"/>
            <a:ext cx="8229600" cy="768256"/>
          </a:xfrm>
          <a:prstGeom prst="rect">
            <a:avLst/>
          </a:prstGeom>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Class Exercise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75C1787-7339-4B04-9F5A-992E185106D8}"/>
                  </a:ext>
                </a:extLst>
              </p:cNvPr>
              <p:cNvSpPr txBox="1"/>
              <p:nvPr/>
            </p:nvSpPr>
            <p:spPr>
              <a:xfrm>
                <a:off x="385549" y="809445"/>
                <a:ext cx="5401102" cy="230832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chemeClr val="tx1"/>
                    </a:solidFill>
                    <a:effectLst/>
                    <a:uLnTx/>
                    <a:uFillTx/>
                    <a:latin typeface="Times New Roman" charset="0"/>
                    <a:cs typeface="Times New Roman" charset="0"/>
                    <a:sym typeface="Calibri"/>
                  </a:rPr>
                  <a:t>A Woman of mass 80kg moving on a horizontal frictionless plane with initial speed of </a:t>
                </a:r>
                <a14:m>
                  <m:oMath xmlns:m="http://schemas.openxmlformats.org/officeDocument/2006/math">
                    <m:r>
                      <a:rPr kumimoji="0" lang="en-US" sz="24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charset="0"/>
                        <a:sym typeface="Calibri"/>
                      </a:rPr>
                      <m:t>10</m:t>
                    </m:r>
                    <m:r>
                      <a:rPr kumimoji="0" lang="en-US" sz="24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charset="0"/>
                        <a:sym typeface="Calibri"/>
                      </a:rPr>
                      <m:t>𝑚</m:t>
                    </m:r>
                    <m:sSup>
                      <m:sSupPr>
                        <m:ctrlPr>
                          <a:rPr kumimoji="0" lang="en-US" sz="24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charset="0"/>
                            <a:sym typeface="Calibri"/>
                          </a:rPr>
                        </m:ctrlPr>
                      </m:sSupPr>
                      <m:e>
                        <m:r>
                          <a:rPr kumimoji="0" lang="en-US" sz="24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charset="0"/>
                            <a:sym typeface="Calibri"/>
                          </a:rPr>
                          <m:t>𝑠</m:t>
                        </m:r>
                      </m:e>
                      <m:sup>
                        <m:r>
                          <a:rPr kumimoji="0" lang="en-US" sz="24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charset="0"/>
                            <a:sym typeface="Calibri"/>
                          </a:rPr>
                          <m:t>−1</m:t>
                        </m:r>
                      </m:sup>
                    </m:sSup>
                  </m:oMath>
                </a14:m>
                <a:r>
                  <a:rPr kumimoji="0" lang="en-US" sz="2400" b="0" i="0" u="none" strike="noStrike" kern="0" cap="none" spc="0" normalizeH="0" baseline="0" noProof="0" dirty="0">
                    <a:ln>
                      <a:noFill/>
                    </a:ln>
                    <a:solidFill>
                      <a:schemeClr val="tx1"/>
                    </a:solidFill>
                    <a:effectLst/>
                    <a:uLnTx/>
                    <a:uFillTx/>
                    <a:latin typeface="Times New Roman" charset="0"/>
                    <a:cs typeface="Times New Roman" charset="0"/>
                    <a:sym typeface="Calibri"/>
                  </a:rPr>
                  <a:t> is pulled </a:t>
                </a:r>
                <a14:m>
                  <m:oMath xmlns:m="http://schemas.openxmlformats.org/officeDocument/2006/math">
                    <m:r>
                      <a:rPr kumimoji="0" lang="en-US" sz="24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charset="0"/>
                        <a:sym typeface="Calibri"/>
                      </a:rPr>
                      <m:t>4</m:t>
                    </m:r>
                    <m:r>
                      <a:rPr kumimoji="0" lang="en-US" sz="24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charset="0"/>
                        <a:sym typeface="Calibri"/>
                      </a:rPr>
                      <m:t>𝑚</m:t>
                    </m:r>
                  </m:oMath>
                </a14:m>
                <a:r>
                  <a:rPr kumimoji="0" lang="en-US" sz="2400" b="0" i="0" u="none" strike="noStrike" kern="0" cap="none" spc="0" normalizeH="0" baseline="0" noProof="0" dirty="0">
                    <a:ln>
                      <a:noFill/>
                    </a:ln>
                    <a:solidFill>
                      <a:schemeClr val="tx1"/>
                    </a:solidFill>
                    <a:effectLst/>
                    <a:uLnTx/>
                    <a:uFillTx/>
                    <a:latin typeface="Times New Roman" charset="0"/>
                    <a:cs typeface="Times New Roman" charset="0"/>
                    <a:sym typeface="Calibri"/>
                  </a:rPr>
                  <a:t> by a force of magnitude </a:t>
                </a:r>
                <a14:m>
                  <m:oMath xmlns:m="http://schemas.openxmlformats.org/officeDocument/2006/math">
                    <m:r>
                      <a:rPr kumimoji="0" lang="en-US" sz="24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charset="0"/>
                        <a:sym typeface="Calibri"/>
                      </a:rPr>
                      <m:t>250</m:t>
                    </m:r>
                    <m:r>
                      <a:rPr kumimoji="0" lang="en-US" sz="24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charset="0"/>
                        <a:sym typeface="Calibri"/>
                      </a:rPr>
                      <m:t>𝑁</m:t>
                    </m:r>
                  </m:oMath>
                </a14:m>
                <a:r>
                  <a:rPr kumimoji="0" lang="en-US" sz="2400" b="0" i="0" u="none" strike="noStrike" kern="0" cap="none" spc="0" normalizeH="0" baseline="0" noProof="0" dirty="0">
                    <a:ln>
                      <a:noFill/>
                    </a:ln>
                    <a:solidFill>
                      <a:schemeClr val="tx1"/>
                    </a:solidFill>
                    <a:effectLst/>
                    <a:uLnTx/>
                    <a:uFillTx/>
                    <a:latin typeface="Times New Roman" charset="0"/>
                    <a:cs typeface="Times New Roman" charset="0"/>
                    <a:sym typeface="Calibri"/>
                  </a:rPr>
                  <a:t> in the direction of the applied force. Calculate the final velocity of the woman. </a:t>
                </a:r>
              </a:p>
            </p:txBody>
          </p:sp>
        </mc:Choice>
        <mc:Fallback xmlns="">
          <p:sp>
            <p:nvSpPr>
              <p:cNvPr id="4" name="TextBox 3">
                <a:extLst>
                  <a:ext uri="{FF2B5EF4-FFF2-40B4-BE49-F238E27FC236}">
                    <a16:creationId xmlns:a16="http://schemas.microsoft.com/office/drawing/2014/main" id="{A75C1787-7339-4B04-9F5A-992E185106D8}"/>
                  </a:ext>
                </a:extLst>
              </p:cNvPr>
              <p:cNvSpPr txBox="1">
                <a:spLocks noRot="1" noChangeAspect="1" noMove="1" noResize="1" noEditPoints="1" noAdjustHandles="1" noChangeArrowheads="1" noChangeShapeType="1" noTextEdit="1"/>
              </p:cNvSpPr>
              <p:nvPr/>
            </p:nvSpPr>
            <p:spPr>
              <a:xfrm>
                <a:off x="385549" y="809445"/>
                <a:ext cx="5401102" cy="2308324"/>
              </a:xfrm>
              <a:prstGeom prst="rect">
                <a:avLst/>
              </a:prstGeom>
              <a:blipFill>
                <a:blip r:embed="rId2"/>
                <a:stretch>
                  <a:fillRect l="-1693" t="-2116" r="-1806" b="-52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AA1D5E-EE0B-4F9D-A58C-3F982414A891}"/>
                  </a:ext>
                </a:extLst>
              </p:cNvPr>
              <p:cNvSpPr txBox="1"/>
              <p:nvPr/>
            </p:nvSpPr>
            <p:spPr>
              <a:xfrm>
                <a:off x="6214283" y="700261"/>
                <a:ext cx="5754804" cy="1938992"/>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chemeClr val="tx1"/>
                    </a:solidFill>
                    <a:effectLst/>
                    <a:uLnTx/>
                    <a:uFillTx/>
                    <a:latin typeface="Times New Roman" charset="0"/>
                    <a:cs typeface="Times New Roman" charset="0"/>
                    <a:sym typeface="Calibri"/>
                  </a:rPr>
                  <a:t>A force of magnitude </a:t>
                </a:r>
                <a14:m>
                  <m:oMath xmlns:m="http://schemas.openxmlformats.org/officeDocument/2006/math">
                    <m:r>
                      <a:rPr kumimoji="0" lang="en-US" sz="24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charset="0"/>
                        <a:sym typeface="Calibri"/>
                      </a:rPr>
                      <m:t>5</m:t>
                    </m:r>
                    <m:r>
                      <a:rPr kumimoji="0" lang="en-US" sz="24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charset="0"/>
                        <a:sym typeface="Calibri"/>
                      </a:rPr>
                      <m:t>𝑁</m:t>
                    </m:r>
                  </m:oMath>
                </a14:m>
                <a:r>
                  <a:rPr kumimoji="0" lang="en-US" sz="2400" b="0" i="0" u="none" strike="noStrike" kern="0" cap="none" spc="0" normalizeH="0" baseline="0" noProof="0" dirty="0">
                    <a:ln>
                      <a:noFill/>
                    </a:ln>
                    <a:solidFill>
                      <a:schemeClr val="tx1"/>
                    </a:solidFill>
                    <a:effectLst/>
                    <a:uLnTx/>
                    <a:uFillTx/>
                    <a:latin typeface="Times New Roman" charset="0"/>
                    <a:cs typeface="Times New Roman" charset="0"/>
                    <a:sym typeface="Calibri"/>
                  </a:rPr>
                  <a:t> acts on a </a:t>
                </a:r>
                <a14:m>
                  <m:oMath xmlns:m="http://schemas.openxmlformats.org/officeDocument/2006/math">
                    <m:r>
                      <a:rPr kumimoji="0" lang="en-US" sz="24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charset="0"/>
                        <a:sym typeface="Calibri"/>
                      </a:rPr>
                      <m:t>2</m:t>
                    </m:r>
                    <m:r>
                      <a:rPr kumimoji="0" lang="en-US" sz="24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charset="0"/>
                        <a:sym typeface="Calibri"/>
                      </a:rPr>
                      <m:t>𝑘𝑔</m:t>
                    </m:r>
                  </m:oMath>
                </a14:m>
                <a:r>
                  <a:rPr kumimoji="0" lang="en-US" sz="2400" b="0" i="0" u="none" strike="noStrike" kern="0" cap="none" spc="0" normalizeH="0" baseline="0" noProof="0" dirty="0">
                    <a:ln>
                      <a:noFill/>
                    </a:ln>
                    <a:solidFill>
                      <a:schemeClr val="tx1"/>
                    </a:solidFill>
                    <a:effectLst/>
                    <a:uLnTx/>
                    <a:uFillTx/>
                    <a:latin typeface="Times New Roman" charset="0"/>
                    <a:cs typeface="Times New Roman" charset="0"/>
                    <a:sym typeface="Calibri"/>
                  </a:rPr>
                  <a:t> body moving initially in the direction of the force with speed </a:t>
                </a:r>
                <a14:m>
                  <m:oMath xmlns:m="http://schemas.openxmlformats.org/officeDocument/2006/math">
                    <m:r>
                      <a:rPr kumimoji="0" lang="en-US" sz="24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charset="0"/>
                        <a:sym typeface="Calibri"/>
                      </a:rPr>
                      <m:t>4</m:t>
                    </m:r>
                    <m:r>
                      <a:rPr kumimoji="0" lang="en-US" sz="24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charset="0"/>
                        <a:sym typeface="Calibri"/>
                      </a:rPr>
                      <m:t>𝑚</m:t>
                    </m:r>
                    <m:sSup>
                      <m:sSupPr>
                        <m:ctrlPr>
                          <a:rPr kumimoji="0" lang="en-US" sz="24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charset="0"/>
                            <a:sym typeface="Calibri"/>
                          </a:rPr>
                        </m:ctrlPr>
                      </m:sSupPr>
                      <m:e>
                        <m:r>
                          <a:rPr kumimoji="0" lang="en-US" sz="24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charset="0"/>
                            <a:sym typeface="Calibri"/>
                          </a:rPr>
                          <m:t>𝑠</m:t>
                        </m:r>
                      </m:e>
                      <m:sup>
                        <m:r>
                          <a:rPr kumimoji="0" lang="en-US" sz="24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charset="0"/>
                            <a:sym typeface="Calibri"/>
                          </a:rPr>
                          <m:t>−1</m:t>
                        </m:r>
                      </m:sup>
                    </m:sSup>
                  </m:oMath>
                </a14:m>
                <a:r>
                  <a:rPr kumimoji="0" lang="en-US" sz="2400" b="0" i="0" u="none" strike="noStrike" kern="0" cap="none" spc="0" normalizeH="0" baseline="0" noProof="0" dirty="0">
                    <a:ln>
                      <a:noFill/>
                    </a:ln>
                    <a:solidFill>
                      <a:schemeClr val="tx1"/>
                    </a:solidFill>
                    <a:effectLst/>
                    <a:uLnTx/>
                    <a:uFillTx/>
                    <a:latin typeface="Times New Roman" charset="0"/>
                    <a:cs typeface="Times New Roman" charset="0"/>
                    <a:sym typeface="Calibri"/>
                  </a:rPr>
                  <a:t>. Calculate the distance travelled by the body if the final speed of the body is </a:t>
                </a:r>
                <a14:m>
                  <m:oMath xmlns:m="http://schemas.openxmlformats.org/officeDocument/2006/math">
                    <m:r>
                      <a:rPr kumimoji="0" lang="en-US" sz="24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charset="0"/>
                        <a:sym typeface="Calibri"/>
                      </a:rPr>
                      <m:t>6</m:t>
                    </m:r>
                    <m:r>
                      <a:rPr kumimoji="0" lang="en-US" sz="24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charset="0"/>
                        <a:sym typeface="Calibri"/>
                      </a:rPr>
                      <m:t>𝑚</m:t>
                    </m:r>
                    <m:sSup>
                      <m:sSupPr>
                        <m:ctrlPr>
                          <a:rPr kumimoji="0" lang="en-US" sz="24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charset="0"/>
                            <a:sym typeface="Calibri"/>
                          </a:rPr>
                        </m:ctrlPr>
                      </m:sSupPr>
                      <m:e>
                        <m:r>
                          <a:rPr kumimoji="0" lang="en-US" sz="24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charset="0"/>
                            <a:sym typeface="Calibri"/>
                          </a:rPr>
                          <m:t>𝑠</m:t>
                        </m:r>
                      </m:e>
                      <m:sup>
                        <m:r>
                          <a:rPr kumimoji="0" lang="en-US" sz="24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charset="0"/>
                            <a:sym typeface="Calibri"/>
                          </a:rPr>
                          <m:t>−1</m:t>
                        </m:r>
                      </m:sup>
                    </m:sSup>
                    <m:r>
                      <a:rPr kumimoji="0" lang="en-US" sz="2400" b="0" i="1" u="none" strike="noStrike" kern="0" cap="none" spc="0" normalizeH="0" baseline="0" noProof="0" dirty="0" smtClean="0">
                        <a:ln>
                          <a:noFill/>
                        </a:ln>
                        <a:solidFill>
                          <a:schemeClr val="tx1"/>
                        </a:solidFill>
                        <a:effectLst/>
                        <a:uLnTx/>
                        <a:uFillTx/>
                        <a:latin typeface="Cambria Math" panose="02040503050406030204" pitchFamily="18" charset="0"/>
                        <a:cs typeface="Times New Roman" charset="0"/>
                        <a:sym typeface="Calibri"/>
                      </a:rPr>
                      <m:t>.</m:t>
                    </m:r>
                  </m:oMath>
                </a14:m>
                <a:r>
                  <a:rPr kumimoji="0" lang="en-US" sz="2400" b="0" i="0" u="none" strike="noStrike" kern="0" cap="none" spc="0" normalizeH="0" baseline="0" noProof="0" dirty="0">
                    <a:ln>
                      <a:noFill/>
                    </a:ln>
                    <a:solidFill>
                      <a:schemeClr val="tx1"/>
                    </a:solidFill>
                    <a:effectLst/>
                    <a:uLnTx/>
                    <a:uFillTx/>
                    <a:latin typeface="Times New Roman" charset="0"/>
                    <a:cs typeface="Times New Roman" charset="0"/>
                    <a:sym typeface="Calibri"/>
                  </a:rPr>
                  <a:t> </a:t>
                </a:r>
              </a:p>
            </p:txBody>
          </p:sp>
        </mc:Choice>
        <mc:Fallback xmlns="">
          <p:sp>
            <p:nvSpPr>
              <p:cNvPr id="5" name="TextBox 4">
                <a:extLst>
                  <a:ext uri="{FF2B5EF4-FFF2-40B4-BE49-F238E27FC236}">
                    <a16:creationId xmlns:a16="http://schemas.microsoft.com/office/drawing/2014/main" id="{B1AA1D5E-EE0B-4F9D-A58C-3F982414A891}"/>
                  </a:ext>
                </a:extLst>
              </p:cNvPr>
              <p:cNvSpPr txBox="1">
                <a:spLocks noRot="1" noChangeAspect="1" noMove="1" noResize="1" noEditPoints="1" noAdjustHandles="1" noChangeArrowheads="1" noChangeShapeType="1" noTextEdit="1"/>
              </p:cNvSpPr>
              <p:nvPr/>
            </p:nvSpPr>
            <p:spPr>
              <a:xfrm>
                <a:off x="6214283" y="700261"/>
                <a:ext cx="5754804" cy="1938992"/>
              </a:xfrm>
              <a:prstGeom prst="rect">
                <a:avLst/>
              </a:prstGeom>
              <a:blipFill>
                <a:blip r:embed="rId3"/>
                <a:stretch>
                  <a:fillRect l="-1589" t="-2516" r="-1695" b="-628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AEE70A-3E5E-4865-A565-9B475D1ADAD0}"/>
                  </a:ext>
                </a:extLst>
              </p:cNvPr>
              <p:cNvSpPr txBox="1"/>
              <p:nvPr/>
            </p:nvSpPr>
            <p:spPr>
              <a:xfrm>
                <a:off x="385549" y="3228596"/>
                <a:ext cx="6093724" cy="3492879"/>
              </a:xfrm>
              <a:prstGeom prst="rect">
                <a:avLst/>
              </a:prstGeom>
              <a:noFill/>
            </p:spPr>
            <p:txBody>
              <a:bodyPr wrap="square">
                <a:spAutoFit/>
              </a:bodyPr>
              <a:lstStyle/>
              <a:p>
                <a:pPr>
                  <a:lnSpc>
                    <a:spcPct val="150000"/>
                  </a:lnSpc>
                </a:pPr>
                <a:r>
                  <a:rPr lang="en-US" sz="2400" dirty="0">
                    <a:solidFill>
                      <a:schemeClr val="tx1"/>
                    </a:solidFill>
                    <a:latin typeface="Times New Roman" charset="0"/>
                    <a:cs typeface="Times New Roman" charset="0"/>
                    <a:sym typeface="Calibri"/>
                  </a:rPr>
                  <a:t>Since fictional force is zero, then </a:t>
                </a:r>
                <a14:m>
                  <m:oMath xmlns:m="http://schemas.openxmlformats.org/officeDocument/2006/math">
                    <m:r>
                      <a:rPr lang="en-US" sz="2400" b="0" i="1" smtClean="0">
                        <a:solidFill>
                          <a:schemeClr val="tx1"/>
                        </a:solidFill>
                        <a:latin typeface="Cambria Math" panose="02040503050406030204" pitchFamily="18" charset="0"/>
                        <a:cs typeface="Times New Roman" charset="0"/>
                        <a:sym typeface="Calibri"/>
                      </a:rPr>
                      <m:t>𝐹</m:t>
                    </m:r>
                    <m:r>
                      <a:rPr lang="en-US" sz="2400" b="0" i="1" smtClean="0">
                        <a:solidFill>
                          <a:schemeClr val="tx1"/>
                        </a:solidFill>
                        <a:latin typeface="Cambria Math" panose="02040503050406030204" pitchFamily="18" charset="0"/>
                        <a:cs typeface="Times New Roman" charset="0"/>
                        <a:sym typeface="Calibri"/>
                      </a:rPr>
                      <m:t>=</m:t>
                    </m:r>
                    <m:r>
                      <a:rPr lang="en-US" sz="2400" b="0" i="1" smtClean="0">
                        <a:solidFill>
                          <a:schemeClr val="tx1"/>
                        </a:solidFill>
                        <a:latin typeface="Cambria Math" panose="02040503050406030204" pitchFamily="18" charset="0"/>
                        <a:cs typeface="Times New Roman" charset="0"/>
                        <a:sym typeface="Calibri"/>
                      </a:rPr>
                      <m:t>𝑚𝑎</m:t>
                    </m:r>
                  </m:oMath>
                </a14:m>
                <a:endParaRPr lang="en-US" sz="2400" b="0" dirty="0">
                  <a:solidFill>
                    <a:schemeClr val="tx1"/>
                  </a:solidFill>
                  <a:latin typeface="Times New Roman" charset="0"/>
                  <a:cs typeface="Times New Roman" charset="0"/>
                  <a:sym typeface="Calibri"/>
                </a:endParaRPr>
              </a:p>
              <a:p>
                <a:pPr>
                  <a:lnSpc>
                    <a:spcPct val="150000"/>
                  </a:lnSpc>
                </a:pPr>
                <a14:m>
                  <m:oMath xmlns:m="http://schemas.openxmlformats.org/officeDocument/2006/math">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250=80</m:t>
                    </m:r>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m:t>
                    </m:r>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𝑎</m:t>
                    </m:r>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m:t>
                    </m:r>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𝑎</m:t>
                    </m:r>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=3.125</m:t>
                    </m:r>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𝑚</m:t>
                    </m:r>
                    <m:sSup>
                      <m:sSupPr>
                        <m:ctrlP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ctrlPr>
                      </m:sSupPr>
                      <m:e>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𝑠</m:t>
                        </m:r>
                      </m:e>
                      <m:sup>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−2</m:t>
                        </m:r>
                      </m:sup>
                    </m:sSup>
                  </m:oMath>
                </a14:m>
                <a:r>
                  <a:rPr kumimoji="0" lang="en-US" sz="2400" b="0" i="0" u="none" strike="noStrike" kern="0" cap="none" spc="0" normalizeH="0" baseline="0" noProof="0" dirty="0">
                    <a:ln>
                      <a:noFill/>
                    </a:ln>
                    <a:solidFill>
                      <a:schemeClr val="tx1"/>
                    </a:solidFill>
                    <a:effectLst/>
                    <a:uLnTx/>
                    <a:uFillTx/>
                    <a:latin typeface="Times New Roman" charset="0"/>
                    <a:cs typeface="Times New Roman" charset="0"/>
                    <a:sym typeface="Calibri"/>
                  </a:rPr>
                  <a:t> </a:t>
                </a:r>
              </a:p>
              <a:p>
                <a:pPr>
                  <a:lnSpc>
                    <a:spcPct val="150000"/>
                  </a:lnSpc>
                </a:pPr>
                <a:r>
                  <a:rPr kumimoji="0" lang="en-US" sz="2400" b="0" u="none" strike="noStrike" kern="0" cap="none" spc="0" normalizeH="0" baseline="0" noProof="0" dirty="0">
                    <a:ln>
                      <a:noFill/>
                    </a:ln>
                    <a:solidFill>
                      <a:schemeClr val="tx1"/>
                    </a:solidFill>
                    <a:effectLst/>
                    <a:uLnTx/>
                    <a:uFillTx/>
                    <a:cs typeface="Times New Roman" charset="0"/>
                    <a:sym typeface="Calibri"/>
                  </a:rPr>
                  <a:t>If </a:t>
                </a:r>
                <a14:m>
                  <m:oMath xmlns:m="http://schemas.openxmlformats.org/officeDocument/2006/math">
                    <m:sSup>
                      <m:sSupPr>
                        <m:ctrlP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sSupPr>
                      <m:e>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𝑣</m:t>
                        </m:r>
                      </m:e>
                      <m:sup>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2</m:t>
                        </m:r>
                      </m:sup>
                    </m:sSup>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m:t>
                    </m:r>
                    <m:sSup>
                      <m:sSupPr>
                        <m:ctrlP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sSupPr>
                      <m:e>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𝑢</m:t>
                        </m:r>
                      </m:e>
                      <m:sup>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2</m:t>
                        </m:r>
                      </m:sup>
                    </m:sSup>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+2</m:t>
                    </m:r>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𝑎𝑥</m:t>
                    </m:r>
                  </m:oMath>
                </a14:m>
                <a:r>
                  <a:rPr kumimoji="0" lang="en-US" sz="2400" b="0" i="0" u="none" strike="noStrike" kern="0" cap="none" spc="0" normalizeH="0" baseline="0" noProof="0" dirty="0">
                    <a:ln>
                      <a:noFill/>
                    </a:ln>
                    <a:solidFill>
                      <a:schemeClr val="tx1"/>
                    </a:solidFill>
                    <a:effectLst/>
                    <a:uLnTx/>
                    <a:uFillTx/>
                    <a:latin typeface="Times New Roman" charset="0"/>
                    <a:cs typeface="Times New Roman" charset="0"/>
                    <a:sym typeface="Calibri"/>
                  </a:rPr>
                  <a:t>, then</a:t>
                </a:r>
              </a:p>
              <a:p>
                <a:pPr>
                  <a:lnSpc>
                    <a:spcPct val="150000"/>
                  </a:lnSpc>
                </a:pPr>
                <a14:m>
                  <m:oMathPara xmlns:m="http://schemas.openxmlformats.org/officeDocument/2006/math">
                    <m:oMathParaPr>
                      <m:jc m:val="centerGroup"/>
                    </m:oMathParaPr>
                    <m:oMath xmlns:m="http://schemas.openxmlformats.org/officeDocument/2006/math">
                      <m:sSup>
                        <m:sSupPr>
                          <m:ctrlP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sSupPr>
                        <m:e>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𝑣</m:t>
                          </m:r>
                        </m:e>
                        <m:sup>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2</m:t>
                          </m:r>
                        </m:sup>
                      </m:sSup>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m:t>
                      </m:r>
                      <m:sSup>
                        <m:sSupPr>
                          <m:ctrlP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sSupPr>
                        <m:e>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10</m:t>
                          </m:r>
                        </m:e>
                        <m:sup>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2</m:t>
                          </m:r>
                        </m:sup>
                      </m:sSup>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+2</m:t>
                      </m:r>
                      <m:d>
                        <m:dPr>
                          <m:ctrlP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dPr>
                        <m:e>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3.125</m:t>
                          </m:r>
                        </m:e>
                      </m:d>
                      <m:d>
                        <m:dPr>
                          <m:ctrlP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dPr>
                        <m:e>
                          <m:r>
                            <a:rPr kumimoji="0" lang="en-US" sz="2400" b="0" i="0"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4</m:t>
                          </m:r>
                        </m:e>
                      </m:d>
                    </m:oMath>
                  </m:oMathPara>
                </a14:m>
                <a:endParaRPr kumimoji="0" lang="en-US" sz="2400" b="0" i="0" u="none" strike="noStrike" kern="0" cap="none" spc="0" normalizeH="0" baseline="0" noProof="0" dirty="0">
                  <a:ln>
                    <a:noFill/>
                  </a:ln>
                  <a:solidFill>
                    <a:schemeClr val="tx1"/>
                  </a:solidFill>
                  <a:effectLst/>
                  <a:uLnTx/>
                  <a:uFillTx/>
                  <a:latin typeface="Times New Roman" charset="0"/>
                  <a:cs typeface="Times New Roman" charset="0"/>
                  <a:sym typeface="Calibri"/>
                </a:endParaRPr>
              </a:p>
              <a:p>
                <a:pPr>
                  <a:lnSpc>
                    <a:spcPct val="150000"/>
                  </a:lnSpc>
                </a:pPr>
                <a14:m>
                  <m:oMathPara xmlns:m="http://schemas.openxmlformats.org/officeDocument/2006/math">
                    <m:oMathParaPr>
                      <m:jc m:val="centerGroup"/>
                    </m:oMathParaPr>
                    <m:oMath xmlns:m="http://schemas.openxmlformats.org/officeDocument/2006/math">
                      <m:sSup>
                        <m:sSupPr>
                          <m:ctrlP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sSupPr>
                        <m:e>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𝑣</m:t>
                          </m:r>
                        </m:e>
                        <m:sup>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2</m:t>
                          </m:r>
                        </m:sup>
                      </m:sSup>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=100+25=125</m:t>
                      </m:r>
                    </m:oMath>
                  </m:oMathPara>
                </a14:m>
                <a:endParaRPr kumimoji="0" lang="en-US" sz="2400" b="0" i="0" u="none" strike="noStrike" kern="0" cap="none" spc="0" normalizeH="0" baseline="0" noProof="0" dirty="0">
                  <a:ln>
                    <a:noFill/>
                  </a:ln>
                  <a:solidFill>
                    <a:schemeClr val="tx1"/>
                  </a:solidFill>
                  <a:effectLst/>
                  <a:uLnTx/>
                  <a:uFillTx/>
                  <a:latin typeface="Times New Roman" charset="0"/>
                  <a:cs typeface="Times New Roman" charset="0"/>
                  <a:sym typeface="Calibri"/>
                </a:endParaRPr>
              </a:p>
              <a:p>
                <a:pPr>
                  <a:lnSpc>
                    <a:spcPct val="150000"/>
                  </a:lnSpc>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𝑣</m:t>
                      </m:r>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m:t>
                      </m:r>
                      <m:rad>
                        <m:radPr>
                          <m:degHide m:val="on"/>
                          <m:ctrlP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radPr>
                        <m:deg/>
                        <m:e>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125</m:t>
                          </m:r>
                        </m:e>
                      </m:rad>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=11.18</m:t>
                      </m:r>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𝑚</m:t>
                      </m:r>
                      <m:sSup>
                        <m:sSupPr>
                          <m:ctrlP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sSupPr>
                        <m:e>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𝑠</m:t>
                          </m:r>
                        </m:e>
                        <m:sup>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−1</m:t>
                          </m:r>
                        </m:sup>
                      </m:sSup>
                    </m:oMath>
                  </m:oMathPara>
                </a14:m>
                <a:endParaRPr kumimoji="0" lang="en-US" sz="2400" b="0" i="0" u="none" strike="noStrike" kern="0" cap="none" spc="0" normalizeH="0" baseline="0" noProof="0" dirty="0">
                  <a:ln>
                    <a:noFill/>
                  </a:ln>
                  <a:solidFill>
                    <a:schemeClr val="tx1"/>
                  </a:solidFill>
                  <a:effectLst/>
                  <a:uLnTx/>
                  <a:uFillTx/>
                  <a:latin typeface="Times New Roman" charset="0"/>
                  <a:cs typeface="Times New Roman" charset="0"/>
                  <a:sym typeface="Calibri"/>
                </a:endParaRPr>
              </a:p>
            </p:txBody>
          </p:sp>
        </mc:Choice>
        <mc:Fallback xmlns="">
          <p:sp>
            <p:nvSpPr>
              <p:cNvPr id="9" name="TextBox 8">
                <a:extLst>
                  <a:ext uri="{FF2B5EF4-FFF2-40B4-BE49-F238E27FC236}">
                    <a16:creationId xmlns:a16="http://schemas.microsoft.com/office/drawing/2014/main" id="{1DAEE70A-3E5E-4865-A565-9B475D1ADAD0}"/>
                  </a:ext>
                </a:extLst>
              </p:cNvPr>
              <p:cNvSpPr txBox="1">
                <a:spLocks noRot="1" noChangeAspect="1" noMove="1" noResize="1" noEditPoints="1" noAdjustHandles="1" noChangeArrowheads="1" noChangeShapeType="1" noTextEdit="1"/>
              </p:cNvSpPr>
              <p:nvPr/>
            </p:nvSpPr>
            <p:spPr>
              <a:xfrm>
                <a:off x="385549" y="3228596"/>
                <a:ext cx="6093724" cy="3492879"/>
              </a:xfrm>
              <a:prstGeom prst="rect">
                <a:avLst/>
              </a:prstGeom>
              <a:blipFill>
                <a:blip r:embed="rId4"/>
                <a:stretch>
                  <a:fillRect l="-1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27BBB4B-A439-4889-B33A-5BE1B0E25E17}"/>
                  </a:ext>
                </a:extLst>
              </p:cNvPr>
              <p:cNvSpPr txBox="1"/>
              <p:nvPr/>
            </p:nvSpPr>
            <p:spPr>
              <a:xfrm>
                <a:off x="6214283" y="2682216"/>
                <a:ext cx="5754804" cy="4147289"/>
              </a:xfrm>
              <a:prstGeom prst="rect">
                <a:avLst/>
              </a:prstGeom>
              <a:noFill/>
            </p:spPr>
            <p:txBody>
              <a:bodyPr wrap="square">
                <a:spAutoFit/>
              </a:bodyPr>
              <a:lstStyle/>
              <a:p>
                <a:pPr>
                  <a:lnSpc>
                    <a:spcPct val="150000"/>
                  </a:lnSpc>
                </a:pPr>
                <a:r>
                  <a:rPr kumimoji="0" lang="en-US" sz="2400" b="0" i="0" u="none" strike="noStrike" kern="0" cap="none" spc="0" normalizeH="0" baseline="0" noProof="0" dirty="0">
                    <a:ln>
                      <a:noFill/>
                    </a:ln>
                    <a:solidFill>
                      <a:schemeClr val="tx1"/>
                    </a:solidFill>
                    <a:effectLst/>
                    <a:uLnTx/>
                    <a:uFillTx/>
                    <a:latin typeface="Times New Roman" charset="0"/>
                    <a:cs typeface="Times New Roman" charset="0"/>
                    <a:sym typeface="Calibri"/>
                  </a:rPr>
                  <a:t>Recall that </a:t>
                </a:r>
                <a14:m>
                  <m:oMath xmlns:m="http://schemas.openxmlformats.org/officeDocument/2006/math">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𝐹</m:t>
                    </m:r>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m:t>
                    </m:r>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𝑚𝑎</m:t>
                    </m:r>
                  </m:oMath>
                </a14:m>
                <a:endParaRPr kumimoji="0" lang="en-US" sz="2400" b="0" i="0" u="none" strike="noStrike" kern="0" cap="none" spc="0" normalizeH="0" baseline="0" noProof="0" dirty="0">
                  <a:ln>
                    <a:noFill/>
                  </a:ln>
                  <a:solidFill>
                    <a:schemeClr val="tx1"/>
                  </a:solidFill>
                  <a:effectLst/>
                  <a:uLnTx/>
                  <a:uFillTx/>
                  <a:latin typeface="Times New Roman" charset="0"/>
                  <a:cs typeface="Times New Roman" charset="0"/>
                  <a:sym typeface="Calibri"/>
                </a:endParaRPr>
              </a:p>
              <a:p>
                <a:pPr>
                  <a:lnSpc>
                    <a:spcPct val="150000"/>
                  </a:lnSpc>
                </a:pPr>
                <a:r>
                  <a:rPr kumimoji="0" lang="en-US" sz="2400" b="0" i="0" u="none" strike="noStrike" kern="0" cap="none" spc="0" normalizeH="0" baseline="0" noProof="0" dirty="0">
                    <a:ln>
                      <a:noFill/>
                    </a:ln>
                    <a:solidFill>
                      <a:schemeClr val="tx1"/>
                    </a:solidFill>
                    <a:effectLst/>
                    <a:uLnTx/>
                    <a:uFillTx/>
                    <a:latin typeface="Times New Roman" charset="0"/>
                    <a:cs typeface="Times New Roman" charset="0"/>
                    <a:sym typeface="Calibri"/>
                  </a:rPr>
                  <a:t>Therefore, </a:t>
                </a:r>
                <a14:m>
                  <m:oMath xmlns:m="http://schemas.openxmlformats.org/officeDocument/2006/math">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𝑎</m:t>
                    </m:r>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m:t>
                    </m:r>
                    <m:f>
                      <m:fPr>
                        <m:ctrlP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fPr>
                      <m:num>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𝐹</m:t>
                        </m:r>
                      </m:num>
                      <m:den>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𝑚</m:t>
                        </m:r>
                      </m:den>
                    </m:f>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m:t>
                    </m:r>
                    <m:f>
                      <m:fPr>
                        <m:ctrlP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fPr>
                      <m:num>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5</m:t>
                        </m:r>
                      </m:num>
                      <m:den>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2</m:t>
                        </m:r>
                      </m:den>
                    </m:f>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=2.5</m:t>
                    </m:r>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𝑚</m:t>
                    </m:r>
                    <m:sSup>
                      <m:sSupPr>
                        <m:ctrlP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sSupPr>
                      <m:e>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𝑠</m:t>
                        </m:r>
                      </m:e>
                      <m:sup>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−2</m:t>
                        </m:r>
                      </m:sup>
                    </m:sSup>
                  </m:oMath>
                </a14:m>
                <a:endParaRPr kumimoji="0" lang="en-US" sz="2400" b="0" i="0" u="none" strike="noStrike" kern="0" cap="none" spc="0" normalizeH="0" baseline="0" noProof="0" dirty="0">
                  <a:ln>
                    <a:noFill/>
                  </a:ln>
                  <a:solidFill>
                    <a:schemeClr val="tx1"/>
                  </a:solidFill>
                  <a:effectLst/>
                  <a:uLnTx/>
                  <a:uFillTx/>
                  <a:latin typeface="Times New Roman" charset="0"/>
                  <a:cs typeface="Times New Roman" charset="0"/>
                  <a:sym typeface="Calibri"/>
                </a:endParaRPr>
              </a:p>
              <a:p>
                <a:pPr>
                  <a:lnSpc>
                    <a:spcPct val="150000"/>
                  </a:lnSpc>
                </a:pPr>
                <a:r>
                  <a:rPr kumimoji="0" lang="en-US" sz="2400" b="0" u="none" strike="noStrike" kern="0" cap="none" spc="0" normalizeH="0" baseline="0" noProof="0" dirty="0">
                    <a:ln>
                      <a:noFill/>
                    </a:ln>
                    <a:solidFill>
                      <a:schemeClr val="tx1"/>
                    </a:solidFill>
                    <a:effectLst/>
                    <a:uLnTx/>
                    <a:uFillTx/>
                    <a:cs typeface="Times New Roman" charset="0"/>
                    <a:sym typeface="Calibri"/>
                  </a:rPr>
                  <a:t>If </a:t>
                </a:r>
                <a14:m>
                  <m:oMath xmlns:m="http://schemas.openxmlformats.org/officeDocument/2006/math">
                    <m:sSup>
                      <m:sSupPr>
                        <m:ctrlP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sSupPr>
                      <m:e>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𝑣</m:t>
                        </m:r>
                      </m:e>
                      <m:sup>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2</m:t>
                        </m:r>
                      </m:sup>
                    </m:sSup>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m:t>
                    </m:r>
                    <m:sSup>
                      <m:sSupPr>
                        <m:ctrlP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sSupPr>
                      <m:e>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𝑢</m:t>
                        </m:r>
                      </m:e>
                      <m:sup>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2</m:t>
                        </m:r>
                      </m:sup>
                    </m:sSup>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+2</m:t>
                    </m:r>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𝑎𝑥</m:t>
                    </m:r>
                  </m:oMath>
                </a14:m>
                <a:r>
                  <a:rPr kumimoji="0" lang="en-US" sz="2400" b="0" i="0" u="none" strike="noStrike" kern="0" cap="none" spc="0" normalizeH="0" baseline="0" noProof="0" dirty="0">
                    <a:ln>
                      <a:noFill/>
                    </a:ln>
                    <a:solidFill>
                      <a:schemeClr val="tx1"/>
                    </a:solidFill>
                    <a:effectLst/>
                    <a:uLnTx/>
                    <a:uFillTx/>
                    <a:latin typeface="Times New Roman" charset="0"/>
                    <a:cs typeface="Times New Roman" charset="0"/>
                    <a:sym typeface="Calibri"/>
                  </a:rPr>
                  <a:t>, then</a:t>
                </a:r>
              </a:p>
              <a:p>
                <a:pPr>
                  <a:lnSpc>
                    <a:spcPct val="150000"/>
                  </a:lnSpc>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𝑥</m:t>
                      </m:r>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m:t>
                      </m:r>
                      <m:f>
                        <m:fPr>
                          <m:ctrlP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fPr>
                        <m:num>
                          <m:sSup>
                            <m:sSupPr>
                              <m:ctrlP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sSupPr>
                            <m:e>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𝑣</m:t>
                              </m:r>
                            </m:e>
                            <m:sup>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2</m:t>
                              </m:r>
                            </m:sup>
                          </m:sSup>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m:t>
                          </m:r>
                          <m:sSup>
                            <m:sSupPr>
                              <m:ctrlP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sSupPr>
                            <m:e>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𝑢</m:t>
                              </m:r>
                            </m:e>
                            <m:sup>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2</m:t>
                              </m:r>
                            </m:sup>
                          </m:sSup>
                        </m:num>
                        <m:den>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2</m:t>
                          </m:r>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𝑎</m:t>
                          </m:r>
                        </m:den>
                      </m:f>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m:t>
                      </m:r>
                      <m:f>
                        <m:fPr>
                          <m:ctrlP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fPr>
                        <m:num>
                          <m:sSup>
                            <m:sSupPr>
                              <m:ctrlP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sSupPr>
                            <m:e>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6</m:t>
                              </m:r>
                            </m:e>
                            <m:sup>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2</m:t>
                              </m:r>
                            </m:sup>
                          </m:sSup>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m:t>
                          </m:r>
                          <m:sSup>
                            <m:sSupPr>
                              <m:ctrlP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sSupPr>
                            <m:e>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4</m:t>
                              </m:r>
                            </m:e>
                            <m:sup>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2</m:t>
                              </m:r>
                            </m:sup>
                          </m:sSup>
                        </m:num>
                        <m:den>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2</m:t>
                          </m:r>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Times New Roman" charset="0"/>
                              <a:sym typeface="Calibri"/>
                            </a:rPr>
                            <m:t>×2.5</m:t>
                          </m:r>
                        </m:den>
                      </m:f>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m:t>
                      </m:r>
                    </m:oMath>
                  </m:oMathPara>
                </a14:m>
                <a:endParaRPr kumimoji="0" lang="en-US" sz="2400" b="0" i="1" u="none" strike="noStrike" kern="0" cap="none" spc="0" normalizeH="0" baseline="0" noProof="0" dirty="0">
                  <a:ln>
                    <a:noFill/>
                  </a:ln>
                  <a:solidFill>
                    <a:schemeClr val="tx1"/>
                  </a:solidFill>
                  <a:effectLst/>
                  <a:uLnTx/>
                  <a:uFillTx/>
                  <a:latin typeface="Cambria Math" panose="02040503050406030204" pitchFamily="18" charset="0"/>
                  <a:cs typeface="Times New Roman" charset="0"/>
                  <a:sym typeface="Calibri"/>
                </a:endParaRPr>
              </a:p>
              <a:p>
                <a:pPr>
                  <a:lnSpc>
                    <a:spcPct val="150000"/>
                  </a:lnSpc>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𝑥</m:t>
                      </m:r>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m:t>
                      </m:r>
                      <m:f>
                        <m:fPr>
                          <m:ctrlP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fPr>
                        <m:num>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36−16</m:t>
                          </m:r>
                        </m:num>
                        <m:den>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5</m:t>
                          </m:r>
                        </m:den>
                      </m:f>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m:t>
                      </m:r>
                      <m:f>
                        <m:fPr>
                          <m:ctrlP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ctrlPr>
                        </m:fPr>
                        <m:num>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20</m:t>
                          </m:r>
                        </m:num>
                        <m:den>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5</m:t>
                          </m:r>
                        </m:den>
                      </m:f>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=4</m:t>
                      </m:r>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𝑚</m:t>
                      </m:r>
                      <m:r>
                        <a:rPr kumimoji="0" lang="en-US" sz="2400" b="0" i="1" u="none" strike="noStrike" kern="0" cap="none" spc="0" normalizeH="0" baseline="0" noProof="0" smtClean="0">
                          <a:ln>
                            <a:noFill/>
                          </a:ln>
                          <a:solidFill>
                            <a:schemeClr val="tx1"/>
                          </a:solidFill>
                          <a:effectLst/>
                          <a:uLnTx/>
                          <a:uFillTx/>
                          <a:latin typeface="Cambria Math" panose="02040503050406030204" pitchFamily="18" charset="0"/>
                          <a:cs typeface="Times New Roman" charset="0"/>
                          <a:sym typeface="Calibri"/>
                        </a:rPr>
                        <m:t>.</m:t>
                      </m:r>
                    </m:oMath>
                  </m:oMathPara>
                </a14:m>
                <a:endParaRPr kumimoji="0" lang="en-US" sz="2400" b="0" i="0" u="none" strike="noStrike" kern="0" cap="none" spc="0" normalizeH="0" baseline="0" noProof="0" dirty="0">
                  <a:ln>
                    <a:noFill/>
                  </a:ln>
                  <a:solidFill>
                    <a:schemeClr val="tx1"/>
                  </a:solidFill>
                  <a:effectLst/>
                  <a:uLnTx/>
                  <a:uFillTx/>
                  <a:latin typeface="Times New Roman" charset="0"/>
                  <a:cs typeface="Times New Roman" charset="0"/>
                  <a:sym typeface="Calibri"/>
                </a:endParaRPr>
              </a:p>
            </p:txBody>
          </p:sp>
        </mc:Choice>
        <mc:Fallback xmlns="">
          <p:sp>
            <p:nvSpPr>
              <p:cNvPr id="13" name="TextBox 12">
                <a:extLst>
                  <a:ext uri="{FF2B5EF4-FFF2-40B4-BE49-F238E27FC236}">
                    <a16:creationId xmlns:a16="http://schemas.microsoft.com/office/drawing/2014/main" id="{027BBB4B-A439-4889-B33A-5BE1B0E25E17}"/>
                  </a:ext>
                </a:extLst>
              </p:cNvPr>
              <p:cNvSpPr txBox="1">
                <a:spLocks noRot="1" noChangeAspect="1" noMove="1" noResize="1" noEditPoints="1" noAdjustHandles="1" noChangeArrowheads="1" noChangeShapeType="1" noTextEdit="1"/>
              </p:cNvSpPr>
              <p:nvPr/>
            </p:nvSpPr>
            <p:spPr>
              <a:xfrm>
                <a:off x="6214283" y="2682216"/>
                <a:ext cx="5754804" cy="4147289"/>
              </a:xfrm>
              <a:prstGeom prst="rect">
                <a:avLst/>
              </a:prstGeom>
              <a:blipFill>
                <a:blip r:embed="rId5"/>
                <a:stretch>
                  <a:fillRect l="-1589"/>
                </a:stretch>
              </a:blipFill>
            </p:spPr>
            <p:txBody>
              <a:bodyPr/>
              <a:lstStyle/>
              <a:p>
                <a:r>
                  <a:rPr lang="en-GB">
                    <a:noFill/>
                  </a:rPr>
                  <a:t> </a:t>
                </a:r>
              </a:p>
            </p:txBody>
          </p:sp>
        </mc:Fallback>
      </mc:AlternateContent>
    </p:spTree>
    <p:extLst>
      <p:ext uri="{BB962C8B-B14F-4D97-AF65-F5344CB8AC3E}">
        <p14:creationId xmlns:p14="http://schemas.microsoft.com/office/powerpoint/2010/main" val="243879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723331" y="846828"/>
            <a:ext cx="10822675" cy="16002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Times New Roman" panose="02020603050405020304" pitchFamily="18" charset="0"/>
                <a:cs typeface="Times New Roman" panose="02020603050405020304" pitchFamily="18" charset="0"/>
              </a:rPr>
              <a:t>An elevator with a mass of 2000 kg rises with an acceleration of 1.0 m/s/s. What is the tension in the supporting cable? </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21233" t="45589" r="70358" b="18750"/>
          <a:stretch>
            <a:fillRect/>
          </a:stretch>
        </p:blipFill>
        <p:spPr bwMode="auto">
          <a:xfrm>
            <a:off x="1191723" y="2235128"/>
            <a:ext cx="1141476" cy="362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8005" t="45219" r="22012" b="20036"/>
          <a:stretch>
            <a:fillRect/>
          </a:stretch>
        </p:blipFill>
        <p:spPr bwMode="auto">
          <a:xfrm>
            <a:off x="4394580" y="2089046"/>
            <a:ext cx="6535130" cy="3922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Google Shape;108;p15">
            <a:extLst>
              <a:ext uri="{FF2B5EF4-FFF2-40B4-BE49-F238E27FC236}">
                <a16:creationId xmlns:a16="http://schemas.microsoft.com/office/drawing/2014/main" id="{599A06CB-BCB7-4F2B-BF31-5A4064CBC30E}"/>
              </a:ext>
            </a:extLst>
          </p:cNvPr>
          <p:cNvSpPr txBox="1">
            <a:spLocks/>
          </p:cNvSpPr>
          <p:nvPr/>
        </p:nvSpPr>
        <p:spPr>
          <a:xfrm>
            <a:off x="1993232" y="41189"/>
            <a:ext cx="8229600" cy="768256"/>
          </a:xfrm>
          <a:prstGeom prst="rect">
            <a:avLst/>
          </a:prstGeom>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400" b="1" dirty="0">
                <a:solidFill>
                  <a:schemeClr val="tx1"/>
                </a:solidFill>
                <a:latin typeface="Times New Roman" panose="02020603050405020304" pitchFamily="18" charset="0"/>
                <a:cs typeface="Times New Roman" panose="02020603050405020304" pitchFamily="18" charset="0"/>
              </a:rPr>
              <a:t>Class Exercise </a:t>
            </a:r>
          </a:p>
        </p:txBody>
      </p:sp>
      <p:sp>
        <p:nvSpPr>
          <p:cNvPr id="7" name="Date Placeholder 3">
            <a:extLst>
              <a:ext uri="{FF2B5EF4-FFF2-40B4-BE49-F238E27FC236}">
                <a16:creationId xmlns:a16="http://schemas.microsoft.com/office/drawing/2014/main" id="{58F5B124-5CB4-4118-96E0-6913536DE24F}"/>
              </a:ext>
            </a:extLst>
          </p:cNvPr>
          <p:cNvSpPr txBox="1">
            <a:spLocks/>
          </p:cNvSpPr>
          <p:nvPr/>
        </p:nvSpPr>
        <p:spPr>
          <a:xfrm>
            <a:off x="172871" y="6619164"/>
            <a:ext cx="2856932" cy="23883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1200" b="0" i="0" u="none" strike="noStrike" cap="none">
                <a:solidFill>
                  <a:srgbClr val="888A9C"/>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r>
              <a:rPr lang="en-US" sz="1400" dirty="0">
                <a:solidFill>
                  <a:srgbClr val="660066"/>
                </a:solidFill>
                <a:latin typeface="Baskerville Old Face" panose="02020602080505020303" pitchFamily="18" charset="0"/>
              </a:rPr>
              <a:t>© 2021 Wordnota Solutions.</a:t>
            </a:r>
          </a:p>
        </p:txBody>
      </p:sp>
    </p:spTree>
    <p:extLst>
      <p:ext uri="{BB962C8B-B14F-4D97-AF65-F5344CB8AC3E}">
        <p14:creationId xmlns:p14="http://schemas.microsoft.com/office/powerpoint/2010/main" val="339379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96953A-F862-72C5-E49B-21175FF03AF3}"/>
              </a:ext>
            </a:extLst>
          </p:cNvPr>
          <p:cNvPicPr>
            <a:picLocks noChangeAspect="1"/>
          </p:cNvPicPr>
          <p:nvPr/>
        </p:nvPicPr>
        <p:blipFill>
          <a:blip r:embed="rId2"/>
          <a:stretch>
            <a:fillRect/>
          </a:stretch>
        </p:blipFill>
        <p:spPr>
          <a:xfrm>
            <a:off x="6096001" y="56271"/>
            <a:ext cx="6096000" cy="6436315"/>
          </a:xfrm>
          <a:prstGeom prst="rect">
            <a:avLst/>
          </a:prstGeom>
        </p:spPr>
      </p:pic>
      <p:pic>
        <p:nvPicPr>
          <p:cNvPr id="2" name="Picture 3" descr="force1">
            <a:extLst>
              <a:ext uri="{FF2B5EF4-FFF2-40B4-BE49-F238E27FC236}">
                <a16:creationId xmlns:a16="http://schemas.microsoft.com/office/drawing/2014/main" id="{BB7EC884-5C7D-115D-85F3-CCC495E606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354" y="56271"/>
            <a:ext cx="5913646" cy="643631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6260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92696" y="245014"/>
            <a:ext cx="9660834" cy="979629"/>
          </a:xfrm>
          <a:prstGeom prst="rect">
            <a:avLst/>
          </a:prstGeom>
        </p:spPr>
      </p:pic>
      <p:sp>
        <p:nvSpPr>
          <p:cNvPr id="7" name="TextBox 6"/>
          <p:cNvSpPr txBox="1"/>
          <p:nvPr/>
        </p:nvSpPr>
        <p:spPr>
          <a:xfrm>
            <a:off x="157843" y="1416474"/>
            <a:ext cx="12034157" cy="954107"/>
          </a:xfrm>
          <a:prstGeom prst="rect">
            <a:avLst/>
          </a:prstGeom>
          <a:noFill/>
        </p:spPr>
        <p:txBody>
          <a:bodyPr wrap="square">
            <a:spAutoFit/>
          </a:bodyPr>
          <a:lstStyle/>
          <a:p>
            <a:pPr algn="just"/>
            <a:r>
              <a:rPr lang="en-US" sz="2800" dirty="0">
                <a:solidFill>
                  <a:srgbClr val="000000"/>
                </a:solidFill>
                <a:effectLst/>
                <a:latin typeface="Times New Roman" panose="02020603050405020304" pitchFamily="18" charset="0"/>
                <a:cs typeface="Times New Roman" panose="02020603050405020304" pitchFamily="18" charset="0"/>
              </a:rPr>
              <a:t>The principles of dynamics were clearly stated for the first time by Sir Isaac </a:t>
            </a:r>
            <a:endParaRPr lang="en-US" sz="2800" dirty="0">
              <a:latin typeface="Times New Roman" panose="02020603050405020304" pitchFamily="18" charset="0"/>
              <a:cs typeface="Times New Roman" panose="02020603050405020304" pitchFamily="18" charset="0"/>
            </a:endParaRPr>
          </a:p>
          <a:p>
            <a:pPr algn="just"/>
            <a:r>
              <a:rPr lang="en-US" sz="2800" dirty="0">
                <a:solidFill>
                  <a:srgbClr val="000000"/>
                </a:solidFill>
                <a:effectLst/>
                <a:latin typeface="Times New Roman" panose="02020603050405020304" pitchFamily="18" charset="0"/>
                <a:cs typeface="Times New Roman" panose="02020603050405020304" pitchFamily="18" charset="0"/>
              </a:rPr>
              <a:t>Newton (1642–1727); today we call them </a:t>
            </a:r>
            <a:r>
              <a:rPr lang="en-US" sz="2800" b="1" dirty="0">
                <a:solidFill>
                  <a:srgbClr val="000000"/>
                </a:solidFill>
                <a:effectLst/>
                <a:latin typeface="Times New Roman" panose="02020603050405020304" pitchFamily="18" charset="0"/>
                <a:cs typeface="Times New Roman" panose="02020603050405020304" pitchFamily="18" charset="0"/>
              </a:rPr>
              <a:t>Newton’s laws of motion.</a:t>
            </a:r>
            <a:endParaRPr lang="en-US" sz="28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149678" y="2562412"/>
            <a:ext cx="11892643" cy="2246769"/>
          </a:xfrm>
          <a:prstGeom prst="rect">
            <a:avLst/>
          </a:prstGeom>
          <a:noFill/>
        </p:spPr>
        <p:txBody>
          <a:bodyPr wrap="square">
            <a:spAutoFit/>
          </a:bodyPr>
          <a:lstStyle/>
          <a:p>
            <a:pPr algn="just"/>
            <a:r>
              <a:rPr lang="en-US" sz="2800" dirty="0">
                <a:solidFill>
                  <a:srgbClr val="000000"/>
                </a:solidFill>
                <a:effectLst/>
                <a:latin typeface="Times New Roman" panose="02020603050405020304" pitchFamily="18" charset="0"/>
                <a:cs typeface="Times New Roman" panose="02020603050405020304" pitchFamily="18" charset="0"/>
              </a:rPr>
              <a:t>But what </a:t>
            </a:r>
            <a:r>
              <a:rPr lang="en-US" sz="2800" i="1" dirty="0">
                <a:solidFill>
                  <a:srgbClr val="000000"/>
                </a:solidFill>
                <a:effectLst/>
                <a:latin typeface="Times New Roman" panose="02020603050405020304" pitchFamily="18" charset="0"/>
                <a:cs typeface="Times New Roman" panose="02020603050405020304" pitchFamily="18" charset="0"/>
              </a:rPr>
              <a:t>causes</a:t>
            </a:r>
            <a:r>
              <a:rPr lang="en-US" sz="2800" i="1" dirty="0">
                <a:latin typeface="Times New Roman" panose="02020603050405020304" pitchFamily="18" charset="0"/>
                <a:cs typeface="Times New Roman" panose="02020603050405020304" pitchFamily="18" charset="0"/>
              </a:rPr>
              <a:t> </a:t>
            </a:r>
            <a:r>
              <a:rPr lang="en-US" sz="2800" dirty="0">
                <a:solidFill>
                  <a:srgbClr val="000000"/>
                </a:solidFill>
                <a:effectLst/>
                <a:latin typeface="Times New Roman" panose="02020603050405020304" pitchFamily="18" charset="0"/>
                <a:cs typeface="Times New Roman" panose="02020603050405020304" pitchFamily="18" charset="0"/>
              </a:rPr>
              <a:t>bodies to move the way that they do? For example, why does a dropped feather fall more slowly than a dropped baseball? Why do you feel pushed backward in a car that accelerates forward? The answers to such questions take us into the subject of </a:t>
            </a:r>
            <a:r>
              <a:rPr lang="en-US" sz="2800" b="1" dirty="0">
                <a:solidFill>
                  <a:srgbClr val="000000"/>
                </a:solidFill>
                <a:effectLst/>
                <a:latin typeface="Times New Roman" panose="02020603050405020304" pitchFamily="18" charset="0"/>
                <a:cs typeface="Times New Roman" panose="02020603050405020304" pitchFamily="18" charset="0"/>
              </a:rPr>
              <a:t>dynamics,</a:t>
            </a:r>
            <a:r>
              <a:rPr lang="en-US" sz="2800" dirty="0">
                <a:solidFill>
                  <a:srgbClr val="000000"/>
                </a:solidFill>
                <a:effectLst/>
                <a:latin typeface="Times New Roman" panose="02020603050405020304" pitchFamily="18" charset="0"/>
                <a:cs typeface="Times New Roman" panose="02020603050405020304" pitchFamily="18" charset="0"/>
              </a:rPr>
              <a:t> </a:t>
            </a:r>
            <a:r>
              <a:rPr lang="en-US" sz="2800" i="1" dirty="0">
                <a:solidFill>
                  <a:srgbClr val="FF0000"/>
                </a:solidFill>
                <a:effectLst/>
                <a:latin typeface="Times New Roman" panose="02020603050405020304" pitchFamily="18" charset="0"/>
                <a:cs typeface="Times New Roman" panose="02020603050405020304" pitchFamily="18" charset="0"/>
              </a:rPr>
              <a:t>the relationship of motion to the forces that cause it.</a:t>
            </a:r>
            <a:endParaRPr lang="en-US" sz="2800" i="1" dirty="0">
              <a:solidFill>
                <a:srgbClr val="FF0000"/>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157843" y="5001012"/>
            <a:ext cx="11762013" cy="1384995"/>
          </a:xfrm>
          <a:prstGeom prst="rect">
            <a:avLst/>
          </a:prstGeom>
          <a:noFill/>
        </p:spPr>
        <p:txBody>
          <a:bodyPr wrap="square">
            <a:spAutoFit/>
          </a:bodyPr>
          <a:lstStyle/>
          <a:p>
            <a:pPr algn="just"/>
            <a:r>
              <a:rPr lang="en-US" sz="2800" b="1" dirty="0">
                <a:solidFill>
                  <a:srgbClr val="000000"/>
                </a:solidFill>
                <a:effectLst/>
                <a:latin typeface="Times New Roman" panose="02020603050405020304" pitchFamily="18" charset="0"/>
                <a:cs typeface="Times New Roman" panose="02020603050405020304" pitchFamily="18" charset="0"/>
              </a:rPr>
              <a:t>Dynamics is the study of motion with reference to the force causing it</a:t>
            </a:r>
            <a:r>
              <a:rPr lang="en-US" sz="2800" dirty="0">
                <a:solidFill>
                  <a:srgbClr val="000000"/>
                </a:solidFill>
                <a:effectLst/>
                <a:latin typeface="Times New Roman" panose="02020603050405020304" pitchFamily="18" charset="0"/>
                <a:cs typeface="Times New Roman" panose="02020603050405020304" pitchFamily="18" charset="0"/>
              </a:rPr>
              <a:t>. </a:t>
            </a:r>
            <a:r>
              <a:rPr lang="en-US" sz="2800" i="1" dirty="0">
                <a:solidFill>
                  <a:srgbClr val="002060"/>
                </a:solidFill>
                <a:effectLst/>
                <a:latin typeface="Times New Roman" panose="02020603050405020304" pitchFamily="18" charset="0"/>
                <a:cs typeface="Times New Roman" panose="02020603050405020304" pitchFamily="18" charset="0"/>
              </a:rPr>
              <a:t>Central to the concept of </a:t>
            </a:r>
            <a:r>
              <a:rPr lang="en-US" sz="2800" i="1" dirty="0">
                <a:solidFill>
                  <a:srgbClr val="002060"/>
                </a:solidFill>
                <a:latin typeface="Times New Roman" panose="02020603050405020304" pitchFamily="18" charset="0"/>
                <a:cs typeface="Times New Roman" panose="02020603050405020304" pitchFamily="18" charset="0"/>
              </a:rPr>
              <a:t>d</a:t>
            </a:r>
            <a:r>
              <a:rPr lang="en-US" sz="2800" i="1" dirty="0">
                <a:solidFill>
                  <a:srgbClr val="002060"/>
                </a:solidFill>
                <a:effectLst/>
                <a:latin typeface="Times New Roman" panose="02020603050405020304" pitchFamily="18" charset="0"/>
                <a:cs typeface="Times New Roman" panose="02020603050405020304" pitchFamily="18" charset="0"/>
              </a:rPr>
              <a:t>ynamics are linear momentum and the Newton’s laws of motion. </a:t>
            </a:r>
            <a:endParaRPr lang="en-US" sz="2800" i="1"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80">
                                          <p:stCondLst>
                                            <p:cond delay="0"/>
                                          </p:stCondLst>
                                        </p:cTn>
                                        <p:tgtEl>
                                          <p:spTgt spid="11"/>
                                        </p:tgtEl>
                                      </p:cBhvr>
                                    </p:animEffect>
                                    <p:anim calcmode="lin" valueType="num">
                                      <p:cBhvr>
                                        <p:cTn id="1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3" dur="26">
                                          <p:stCondLst>
                                            <p:cond delay="650"/>
                                          </p:stCondLst>
                                        </p:cTn>
                                        <p:tgtEl>
                                          <p:spTgt spid="11"/>
                                        </p:tgtEl>
                                      </p:cBhvr>
                                      <p:to x="100000" y="60000"/>
                                    </p:animScale>
                                    <p:animScale>
                                      <p:cBhvr>
                                        <p:cTn id="24" dur="166" decel="50000">
                                          <p:stCondLst>
                                            <p:cond delay="676"/>
                                          </p:stCondLst>
                                        </p:cTn>
                                        <p:tgtEl>
                                          <p:spTgt spid="11"/>
                                        </p:tgtEl>
                                      </p:cBhvr>
                                      <p:to x="100000" y="100000"/>
                                    </p:animScale>
                                    <p:animScale>
                                      <p:cBhvr>
                                        <p:cTn id="25" dur="26">
                                          <p:stCondLst>
                                            <p:cond delay="1312"/>
                                          </p:stCondLst>
                                        </p:cTn>
                                        <p:tgtEl>
                                          <p:spTgt spid="11"/>
                                        </p:tgtEl>
                                      </p:cBhvr>
                                      <p:to x="100000" y="80000"/>
                                    </p:animScale>
                                    <p:animScale>
                                      <p:cBhvr>
                                        <p:cTn id="26" dur="166" decel="50000">
                                          <p:stCondLst>
                                            <p:cond delay="1338"/>
                                          </p:stCondLst>
                                        </p:cTn>
                                        <p:tgtEl>
                                          <p:spTgt spid="11"/>
                                        </p:tgtEl>
                                      </p:cBhvr>
                                      <p:to x="100000" y="100000"/>
                                    </p:animScale>
                                    <p:animScale>
                                      <p:cBhvr>
                                        <p:cTn id="27" dur="26">
                                          <p:stCondLst>
                                            <p:cond delay="1642"/>
                                          </p:stCondLst>
                                        </p:cTn>
                                        <p:tgtEl>
                                          <p:spTgt spid="11"/>
                                        </p:tgtEl>
                                      </p:cBhvr>
                                      <p:to x="100000" y="90000"/>
                                    </p:animScale>
                                    <p:animScale>
                                      <p:cBhvr>
                                        <p:cTn id="28" dur="166" decel="50000">
                                          <p:stCondLst>
                                            <p:cond delay="1668"/>
                                          </p:stCondLst>
                                        </p:cTn>
                                        <p:tgtEl>
                                          <p:spTgt spid="11"/>
                                        </p:tgtEl>
                                      </p:cBhvr>
                                      <p:to x="100000" y="100000"/>
                                    </p:animScale>
                                    <p:animScale>
                                      <p:cBhvr>
                                        <p:cTn id="29" dur="26">
                                          <p:stCondLst>
                                            <p:cond delay="1808"/>
                                          </p:stCondLst>
                                        </p:cTn>
                                        <p:tgtEl>
                                          <p:spTgt spid="11"/>
                                        </p:tgtEl>
                                      </p:cBhvr>
                                      <p:to x="100000" y="95000"/>
                                    </p:animScale>
                                    <p:animScale>
                                      <p:cBhvr>
                                        <p:cTn id="3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8187" y="1253190"/>
            <a:ext cx="6715125" cy="954107"/>
          </a:xfrm>
          <a:prstGeom prst="rect">
            <a:avLst/>
          </a:prstGeom>
          <a:noFill/>
        </p:spPr>
        <p:txBody>
          <a:bodyPr wrap="square">
            <a:spAutoFit/>
          </a:bodyPr>
          <a:lstStyle/>
          <a:p>
            <a:pPr algn="just"/>
            <a:r>
              <a:rPr lang="en-US" sz="2800" b="1" dirty="0">
                <a:solidFill>
                  <a:srgbClr val="000000"/>
                </a:solidFill>
                <a:effectLst/>
                <a:latin typeface="Times New Roman" panose="02020603050405020304" pitchFamily="18" charset="0"/>
                <a:cs typeface="Times New Roman" panose="02020603050405020304" pitchFamily="18" charset="0"/>
              </a:rPr>
              <a:t>The first law </a:t>
            </a:r>
            <a:r>
              <a:rPr lang="en-US" sz="2800" dirty="0">
                <a:solidFill>
                  <a:srgbClr val="000000"/>
                </a:solidFill>
                <a:effectLst/>
                <a:latin typeface="Times New Roman" panose="02020603050405020304" pitchFamily="18" charset="0"/>
                <a:cs typeface="Times New Roman" panose="02020603050405020304" pitchFamily="18" charset="0"/>
              </a:rPr>
              <a:t>states that when the net force on a body is zero, its motion doesn’t change.</a:t>
            </a:r>
            <a:endParaRPr lang="en-US" sz="2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50725" y="113851"/>
            <a:ext cx="8213272" cy="979629"/>
          </a:xfrm>
          <a:prstGeom prst="rect">
            <a:avLst/>
          </a:prstGeom>
        </p:spPr>
      </p:pic>
      <p:sp>
        <p:nvSpPr>
          <p:cNvPr id="6" name="TextBox 5"/>
          <p:cNvSpPr txBox="1"/>
          <p:nvPr/>
        </p:nvSpPr>
        <p:spPr>
          <a:xfrm>
            <a:off x="251053" y="2434181"/>
            <a:ext cx="6715124" cy="954107"/>
          </a:xfrm>
          <a:prstGeom prst="rect">
            <a:avLst/>
          </a:prstGeom>
          <a:noFill/>
        </p:spPr>
        <p:txBody>
          <a:bodyPr wrap="square">
            <a:spAutoFit/>
          </a:bodyPr>
          <a:lstStyle/>
          <a:p>
            <a:pPr algn="just"/>
            <a:r>
              <a:rPr lang="en-US" sz="2800" b="1" dirty="0">
                <a:solidFill>
                  <a:srgbClr val="000000"/>
                </a:solidFill>
                <a:effectLst/>
                <a:latin typeface="Times New Roman" panose="02020603050405020304" pitchFamily="18" charset="0"/>
                <a:cs typeface="Times New Roman" panose="02020603050405020304" pitchFamily="18" charset="0"/>
              </a:rPr>
              <a:t>The second law </a:t>
            </a:r>
            <a:r>
              <a:rPr lang="en-US" sz="2800" dirty="0">
                <a:solidFill>
                  <a:srgbClr val="000000"/>
                </a:solidFill>
                <a:effectLst/>
                <a:latin typeface="Times New Roman" panose="02020603050405020304" pitchFamily="18" charset="0"/>
                <a:cs typeface="Times New Roman" panose="02020603050405020304" pitchFamily="18" charset="0"/>
              </a:rPr>
              <a:t>tells us that a body accelerates when the net force is </a:t>
            </a:r>
            <a:r>
              <a:rPr lang="en-US" sz="2800" i="1" dirty="0">
                <a:solidFill>
                  <a:srgbClr val="000000"/>
                </a:solidFill>
                <a:effectLst/>
                <a:latin typeface="Times New Roman" panose="02020603050405020304" pitchFamily="18" charset="0"/>
                <a:cs typeface="Times New Roman" panose="02020603050405020304" pitchFamily="18" charset="0"/>
              </a:rPr>
              <a:t>not</a:t>
            </a:r>
            <a:r>
              <a:rPr lang="en-US" sz="2800" dirty="0">
                <a:solidFill>
                  <a:srgbClr val="000000"/>
                </a:solidFill>
                <a:effectLst/>
                <a:latin typeface="Times New Roman" panose="02020603050405020304" pitchFamily="18" charset="0"/>
                <a:cs typeface="Times New Roman" panose="02020603050405020304" pitchFamily="18" charset="0"/>
              </a:rPr>
              <a:t> zero. </a:t>
            </a:r>
            <a:endParaRPr lang="en-US" sz="28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251053" y="3584514"/>
            <a:ext cx="6715124" cy="954107"/>
          </a:xfrm>
          <a:prstGeom prst="rect">
            <a:avLst/>
          </a:prstGeom>
          <a:noFill/>
        </p:spPr>
        <p:txBody>
          <a:bodyPr wrap="square">
            <a:spAutoFit/>
          </a:bodyPr>
          <a:lstStyle/>
          <a:p>
            <a:pPr algn="just"/>
            <a:r>
              <a:rPr lang="en-US" sz="2800" b="1" dirty="0">
                <a:solidFill>
                  <a:srgbClr val="000000"/>
                </a:solidFill>
                <a:effectLst/>
                <a:latin typeface="Times New Roman" panose="02020603050405020304" pitchFamily="18" charset="0"/>
                <a:cs typeface="Times New Roman" panose="02020603050405020304" pitchFamily="18" charset="0"/>
              </a:rPr>
              <a:t>The third law </a:t>
            </a:r>
            <a:r>
              <a:rPr lang="en-US" sz="2800" dirty="0">
                <a:solidFill>
                  <a:srgbClr val="000000"/>
                </a:solidFill>
                <a:effectLst/>
                <a:latin typeface="Times New Roman" panose="02020603050405020304" pitchFamily="18" charset="0"/>
                <a:cs typeface="Times New Roman" panose="02020603050405020304" pitchFamily="18" charset="0"/>
              </a:rPr>
              <a:t>relates the forces that two interacting bodies exert on each other</a:t>
            </a:r>
            <a:endParaRPr lang="en-US" sz="2800"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3"/>
          <a:stretch>
            <a:fillRect/>
          </a:stretch>
        </p:blipFill>
        <p:spPr>
          <a:xfrm>
            <a:off x="7629399" y="0"/>
            <a:ext cx="4562602" cy="4690410"/>
          </a:xfrm>
          <a:prstGeom prst="rect">
            <a:avLst/>
          </a:prstGeom>
        </p:spPr>
      </p:pic>
      <p:sp>
        <p:nvSpPr>
          <p:cNvPr id="12" name="TextBox 11"/>
          <p:cNvSpPr txBox="1"/>
          <p:nvPr/>
        </p:nvSpPr>
        <p:spPr>
          <a:xfrm>
            <a:off x="0" y="4650704"/>
            <a:ext cx="11775624" cy="2246769"/>
          </a:xfrm>
          <a:prstGeom prst="rect">
            <a:avLst/>
          </a:prstGeom>
          <a:noFill/>
        </p:spPr>
        <p:txBody>
          <a:bodyPr wrap="square">
            <a:spAutoFit/>
          </a:bodyPr>
          <a:lstStyle/>
          <a:p>
            <a:pPr algn="just"/>
            <a:r>
              <a:rPr lang="en-US" sz="2800" dirty="0">
                <a:solidFill>
                  <a:srgbClr val="000000"/>
                </a:solidFill>
                <a:effectLst/>
                <a:latin typeface="Times New Roman" panose="02020603050405020304" pitchFamily="18" charset="0"/>
                <a:cs typeface="Times New Roman" panose="02020603050405020304" pitchFamily="18" charset="0"/>
              </a:rPr>
              <a:t>Newton’s laws are the foundation of </a:t>
            </a:r>
            <a:r>
              <a:rPr lang="en-US" sz="2800" b="1" dirty="0">
                <a:solidFill>
                  <a:srgbClr val="000000"/>
                </a:solidFill>
                <a:effectLst/>
                <a:latin typeface="Times New Roman" panose="02020603050405020304" pitchFamily="18" charset="0"/>
                <a:cs typeface="Times New Roman" panose="02020603050405020304" pitchFamily="18" charset="0"/>
              </a:rPr>
              <a:t>classical mechanics</a:t>
            </a:r>
            <a:r>
              <a:rPr lang="en-US" sz="2800" dirty="0">
                <a:solidFill>
                  <a:srgbClr val="000000"/>
                </a:solidFill>
                <a:effectLst/>
                <a:latin typeface="Times New Roman" panose="02020603050405020304" pitchFamily="18" charset="0"/>
                <a:cs typeface="Times New Roman" panose="02020603050405020304" pitchFamily="18" charset="0"/>
              </a:rPr>
              <a:t> (also called </a:t>
            </a:r>
            <a:r>
              <a:rPr lang="en-US" sz="2800" b="1" dirty="0">
                <a:solidFill>
                  <a:srgbClr val="000000"/>
                </a:solidFill>
                <a:effectLst/>
                <a:latin typeface="Times New Roman" panose="02020603050405020304" pitchFamily="18" charset="0"/>
                <a:cs typeface="Times New Roman" panose="02020603050405020304" pitchFamily="18" charset="0"/>
              </a:rPr>
              <a:t>Newtonian mechanics</a:t>
            </a:r>
            <a:r>
              <a:rPr lang="en-US" sz="2800" dirty="0">
                <a:solidFill>
                  <a:srgbClr val="000000"/>
                </a:solidFill>
                <a:effectLst/>
                <a:latin typeface="Times New Roman" panose="02020603050405020304" pitchFamily="18" charset="0"/>
                <a:cs typeface="Times New Roman" panose="02020603050405020304" pitchFamily="18" charset="0"/>
              </a:rPr>
              <a:t>); using them, we can understand most familiar kinds of motion. Newton’s laws need modification only for situations involving extremely high speeds (near the speed of light) or very small sizes (such as within the atom).</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heel(1)">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8"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96242" y="0"/>
            <a:ext cx="7678510" cy="769441"/>
          </a:xfrm>
          <a:prstGeom prst="rect">
            <a:avLst/>
          </a:prstGeom>
          <a:noFill/>
        </p:spPr>
        <p:txBody>
          <a:bodyPr wrap="square">
            <a:spAutoFit/>
          </a:bodyPr>
          <a:lstStyle/>
          <a:p>
            <a:r>
              <a:rPr lang="en-US" sz="4400" dirty="0">
                <a:solidFill>
                  <a:srgbClr val="5D8123"/>
                </a:solidFill>
                <a:effectLst/>
                <a:latin typeface="Algerian" panose="04020705040A02060702" pitchFamily="82" charset="0"/>
              </a:rPr>
              <a:t>Forces and inTeracTions</a:t>
            </a:r>
            <a:endParaRPr lang="en-US" sz="4400" dirty="0">
              <a:latin typeface="Algerian" panose="04020705040A02060702" pitchFamily="82" charset="0"/>
            </a:endParaRPr>
          </a:p>
        </p:txBody>
      </p:sp>
      <p:pic>
        <p:nvPicPr>
          <p:cNvPr id="5" name="Picture 4"/>
          <p:cNvPicPr>
            <a:picLocks noChangeAspect="1"/>
          </p:cNvPicPr>
          <p:nvPr/>
        </p:nvPicPr>
        <p:blipFill>
          <a:blip r:embed="rId2"/>
          <a:stretch>
            <a:fillRect/>
          </a:stretch>
        </p:blipFill>
        <p:spPr>
          <a:xfrm>
            <a:off x="130629" y="769441"/>
            <a:ext cx="4245428" cy="4080145"/>
          </a:xfrm>
          <a:prstGeom prst="rect">
            <a:avLst/>
          </a:prstGeom>
        </p:spPr>
      </p:pic>
      <p:sp>
        <p:nvSpPr>
          <p:cNvPr id="7" name="TextBox 6"/>
          <p:cNvSpPr txBox="1"/>
          <p:nvPr/>
        </p:nvSpPr>
        <p:spPr>
          <a:xfrm>
            <a:off x="4376056" y="769441"/>
            <a:ext cx="7678509" cy="1384995"/>
          </a:xfrm>
          <a:prstGeom prst="rect">
            <a:avLst/>
          </a:prstGeom>
          <a:noFill/>
        </p:spPr>
        <p:txBody>
          <a:bodyPr wrap="square">
            <a:spAutoFit/>
          </a:bodyPr>
          <a:lstStyle/>
          <a:p>
            <a:pPr algn="just"/>
            <a:r>
              <a:rPr lang="en-US" sz="2800" dirty="0">
                <a:solidFill>
                  <a:srgbClr val="000000"/>
                </a:solidFill>
                <a:latin typeface="Times New Roman" panose="02020603050405020304" pitchFamily="18" charset="0"/>
                <a:cs typeface="Times New Roman" panose="02020603050405020304" pitchFamily="18" charset="0"/>
              </a:rPr>
              <a:t>A</a:t>
            </a:r>
            <a:r>
              <a:rPr lang="en-US" sz="2800" dirty="0">
                <a:solidFill>
                  <a:srgbClr val="000000"/>
                </a:solidFill>
                <a:effectLst/>
                <a:latin typeface="Times New Roman" panose="02020603050405020304" pitchFamily="18" charset="0"/>
                <a:cs typeface="Times New Roman" panose="02020603050405020304" pitchFamily="18" charset="0"/>
              </a:rPr>
              <a:t> </a:t>
            </a:r>
            <a:r>
              <a:rPr lang="en-US" sz="2800" b="1" dirty="0">
                <a:solidFill>
                  <a:srgbClr val="000000"/>
                </a:solidFill>
                <a:effectLst/>
                <a:latin typeface="Times New Roman" panose="02020603050405020304" pitchFamily="18" charset="0"/>
                <a:cs typeface="Times New Roman" panose="02020603050405020304" pitchFamily="18" charset="0"/>
              </a:rPr>
              <a:t>force</a:t>
            </a:r>
            <a:r>
              <a:rPr lang="en-US" sz="2800" dirty="0">
                <a:solidFill>
                  <a:srgbClr val="000000"/>
                </a:solidFill>
                <a:effectLst/>
                <a:latin typeface="Times New Roman" panose="02020603050405020304" pitchFamily="18" charset="0"/>
                <a:cs typeface="Times New Roman" panose="02020603050405020304" pitchFamily="18" charset="0"/>
              </a:rPr>
              <a:t> is a push or a pull. </a:t>
            </a:r>
            <a:r>
              <a:rPr lang="en-US" sz="2800" i="1" dirty="0">
                <a:solidFill>
                  <a:srgbClr val="002060"/>
                </a:solidFill>
                <a:effectLst/>
                <a:latin typeface="Times New Roman" panose="02020603050405020304" pitchFamily="18" charset="0"/>
                <a:cs typeface="Times New Roman" panose="02020603050405020304" pitchFamily="18" charset="0"/>
              </a:rPr>
              <a:t>A better definition is that a </a:t>
            </a:r>
            <a:r>
              <a:rPr lang="en-US" sz="2800" i="1" dirty="0">
                <a:solidFill>
                  <a:srgbClr val="002060"/>
                </a:solidFill>
                <a:latin typeface="Times New Roman" panose="02020603050405020304" pitchFamily="18" charset="0"/>
                <a:cs typeface="Times New Roman" panose="02020603050405020304" pitchFamily="18" charset="0"/>
              </a:rPr>
              <a:t> </a:t>
            </a:r>
            <a:r>
              <a:rPr lang="en-US" sz="2800" i="1" dirty="0">
                <a:solidFill>
                  <a:srgbClr val="002060"/>
                </a:solidFill>
                <a:effectLst/>
                <a:latin typeface="Times New Roman" panose="02020603050405020304" pitchFamily="18" charset="0"/>
                <a:cs typeface="Times New Roman" panose="02020603050405020304" pitchFamily="18" charset="0"/>
              </a:rPr>
              <a:t>force is an interaction between two bodies or between a body and its environment</a:t>
            </a:r>
            <a:r>
              <a:rPr lang="en-US" sz="2800" dirty="0">
                <a:solidFill>
                  <a:srgbClr val="000000"/>
                </a:solidFill>
                <a:effectLst/>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4539343" y="2154436"/>
            <a:ext cx="7652657" cy="3642207"/>
          </a:xfrm>
          <a:prstGeom prst="rect">
            <a:avLst/>
          </a:prstGeom>
        </p:spPr>
      </p:pic>
      <p:sp>
        <p:nvSpPr>
          <p:cNvPr id="11" name="TextBox 10"/>
          <p:cNvSpPr txBox="1"/>
          <p:nvPr/>
        </p:nvSpPr>
        <p:spPr>
          <a:xfrm>
            <a:off x="-6806" y="5796643"/>
            <a:ext cx="12061371" cy="954107"/>
          </a:xfrm>
          <a:prstGeom prst="rect">
            <a:avLst/>
          </a:prstGeom>
          <a:noFill/>
        </p:spPr>
        <p:txBody>
          <a:bodyPr wrap="square">
            <a:spAutoFit/>
          </a:bodyPr>
          <a:lstStyle/>
          <a:p>
            <a:pPr algn="just"/>
            <a:r>
              <a:rPr lang="en-US" sz="2800" dirty="0">
                <a:solidFill>
                  <a:srgbClr val="000000"/>
                </a:solidFill>
                <a:effectLst/>
                <a:latin typeface="Times New Roman" panose="02020603050405020304" pitchFamily="18" charset="0"/>
                <a:cs typeface="Times New Roman" panose="02020603050405020304" pitchFamily="18" charset="0"/>
              </a:rPr>
              <a:t>When a force involves direct contact between two bodies, such as a push </a:t>
            </a:r>
            <a:r>
              <a:rPr lang="en-US" sz="2800" dirty="0">
                <a:latin typeface="Times New Roman" panose="02020603050405020304" pitchFamily="18" charset="0"/>
                <a:cs typeface="Times New Roman" panose="02020603050405020304" pitchFamily="18" charset="0"/>
              </a:rPr>
              <a:t> </a:t>
            </a:r>
            <a:r>
              <a:rPr lang="en-US" sz="2800" dirty="0">
                <a:solidFill>
                  <a:srgbClr val="000000"/>
                </a:solidFill>
                <a:effectLst/>
                <a:latin typeface="Times New Roman" panose="02020603050405020304" pitchFamily="18" charset="0"/>
                <a:cs typeface="Times New Roman" panose="02020603050405020304" pitchFamily="18" charset="0"/>
              </a:rPr>
              <a:t>or pull that you exert on an object with your hand, we call it a </a:t>
            </a:r>
            <a:r>
              <a:rPr lang="en-US" sz="2800" b="1" dirty="0">
                <a:solidFill>
                  <a:srgbClr val="000000"/>
                </a:solidFill>
                <a:effectLst/>
                <a:latin typeface="Times New Roman" panose="02020603050405020304" pitchFamily="18" charset="0"/>
                <a:cs typeface="Times New Roman" panose="02020603050405020304" pitchFamily="18" charset="0"/>
              </a:rPr>
              <a:t>contact force.</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80">
                                          <p:stCondLst>
                                            <p:cond delay="0"/>
                                          </p:stCondLst>
                                        </p:cTn>
                                        <p:tgtEl>
                                          <p:spTgt spid="9"/>
                                        </p:tgtEl>
                                      </p:cBhvr>
                                    </p:animEffect>
                                    <p:anim calcmode="lin" valueType="num">
                                      <p:cBhvr>
                                        <p:cTn id="2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5" dur="26">
                                          <p:stCondLst>
                                            <p:cond delay="650"/>
                                          </p:stCondLst>
                                        </p:cTn>
                                        <p:tgtEl>
                                          <p:spTgt spid="9"/>
                                        </p:tgtEl>
                                      </p:cBhvr>
                                      <p:to x="100000" y="60000"/>
                                    </p:animScale>
                                    <p:animScale>
                                      <p:cBhvr>
                                        <p:cTn id="26" dur="166" decel="50000">
                                          <p:stCondLst>
                                            <p:cond delay="676"/>
                                          </p:stCondLst>
                                        </p:cTn>
                                        <p:tgtEl>
                                          <p:spTgt spid="9"/>
                                        </p:tgtEl>
                                      </p:cBhvr>
                                      <p:to x="100000" y="100000"/>
                                    </p:animScale>
                                    <p:animScale>
                                      <p:cBhvr>
                                        <p:cTn id="27" dur="26">
                                          <p:stCondLst>
                                            <p:cond delay="1312"/>
                                          </p:stCondLst>
                                        </p:cTn>
                                        <p:tgtEl>
                                          <p:spTgt spid="9"/>
                                        </p:tgtEl>
                                      </p:cBhvr>
                                      <p:to x="100000" y="80000"/>
                                    </p:animScale>
                                    <p:animScale>
                                      <p:cBhvr>
                                        <p:cTn id="28" dur="166" decel="50000">
                                          <p:stCondLst>
                                            <p:cond delay="1338"/>
                                          </p:stCondLst>
                                        </p:cTn>
                                        <p:tgtEl>
                                          <p:spTgt spid="9"/>
                                        </p:tgtEl>
                                      </p:cBhvr>
                                      <p:to x="100000" y="100000"/>
                                    </p:animScale>
                                    <p:animScale>
                                      <p:cBhvr>
                                        <p:cTn id="29" dur="26">
                                          <p:stCondLst>
                                            <p:cond delay="1642"/>
                                          </p:stCondLst>
                                        </p:cTn>
                                        <p:tgtEl>
                                          <p:spTgt spid="9"/>
                                        </p:tgtEl>
                                      </p:cBhvr>
                                      <p:to x="100000" y="90000"/>
                                    </p:animScale>
                                    <p:animScale>
                                      <p:cBhvr>
                                        <p:cTn id="30" dur="166" decel="50000">
                                          <p:stCondLst>
                                            <p:cond delay="1668"/>
                                          </p:stCondLst>
                                        </p:cTn>
                                        <p:tgtEl>
                                          <p:spTgt spid="9"/>
                                        </p:tgtEl>
                                      </p:cBhvr>
                                      <p:to x="100000" y="100000"/>
                                    </p:animScale>
                                    <p:animScale>
                                      <p:cBhvr>
                                        <p:cTn id="31" dur="26">
                                          <p:stCondLst>
                                            <p:cond delay="1808"/>
                                          </p:stCondLst>
                                        </p:cTn>
                                        <p:tgtEl>
                                          <p:spTgt spid="9"/>
                                        </p:tgtEl>
                                      </p:cBhvr>
                                      <p:to x="100000" y="95000"/>
                                    </p:animScale>
                                    <p:animScale>
                                      <p:cBhvr>
                                        <p:cTn id="32" dur="166" decel="50000">
                                          <p:stCondLst>
                                            <p:cond delay="1834"/>
                                          </p:stCondLst>
                                        </p:cTn>
                                        <p:tgtEl>
                                          <p:spTgt spid="9"/>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000"/>
                                        <p:tgtEl>
                                          <p:spTgt spid="11"/>
                                        </p:tgtEl>
                                      </p:cBhvr>
                                    </p:animEffect>
                                    <p:anim calcmode="lin" valueType="num">
                                      <p:cBhvr>
                                        <p:cTn id="38" dur="1000" fill="hold"/>
                                        <p:tgtEl>
                                          <p:spTgt spid="11"/>
                                        </p:tgtEl>
                                        <p:attrNameLst>
                                          <p:attrName>ppt_x</p:attrName>
                                        </p:attrNameLst>
                                      </p:cBhvr>
                                      <p:tavLst>
                                        <p:tav tm="0">
                                          <p:val>
                                            <p:strVal val="#ppt_x"/>
                                          </p:val>
                                        </p:tav>
                                        <p:tav tm="100000">
                                          <p:val>
                                            <p:strVal val="#ppt_x"/>
                                          </p:val>
                                        </p:tav>
                                      </p:tavLst>
                                    </p:anim>
                                    <p:anim calcmode="lin" valueType="num">
                                      <p:cBhvr>
                                        <p:cTn id="3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8926" y="836166"/>
            <a:ext cx="6505493" cy="3785652"/>
          </a:xfrm>
          <a:prstGeom prst="rect">
            <a:avLst/>
          </a:prstGeom>
        </p:spPr>
        <p:txBody>
          <a:bodyPr wrap="square">
            <a:spAutoFit/>
          </a:bodyPr>
          <a:lstStyle/>
          <a:p>
            <a:r>
              <a:rPr lang="en-US" sz="2400" b="1" dirty="0">
                <a:latin typeface="Times New Roman" pitchFamily="18" charset="0"/>
                <a:cs typeface="Times New Roman" pitchFamily="18" charset="0"/>
              </a:rPr>
              <a:t>Contact Force</a:t>
            </a:r>
          </a:p>
          <a:p>
            <a:pPr lvl="1"/>
            <a:r>
              <a:rPr lang="en-US" sz="2400" dirty="0">
                <a:latin typeface="Times New Roman" pitchFamily="18" charset="0"/>
                <a:cs typeface="Times New Roman" pitchFamily="18" charset="0"/>
              </a:rPr>
              <a:t>Exists when an object from the external world touches a system and exerts a force on it.</a:t>
            </a:r>
          </a:p>
          <a:p>
            <a:pPr lvl="1"/>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Think About a Book on a Table</a:t>
            </a:r>
          </a:p>
          <a:p>
            <a:pPr lvl="1"/>
            <a:r>
              <a:rPr lang="en-US" sz="2400" dirty="0">
                <a:latin typeface="Times New Roman" pitchFamily="18" charset="0"/>
                <a:cs typeface="Times New Roman" pitchFamily="18" charset="0"/>
              </a:rPr>
              <a:t>If you push it, you are exerting a contact force</a:t>
            </a:r>
          </a:p>
          <a:p>
            <a:pPr lvl="1"/>
            <a:r>
              <a:rPr lang="en-US" sz="2400" dirty="0">
                <a:latin typeface="Times New Roman" pitchFamily="18" charset="0"/>
                <a:cs typeface="Times New Roman" pitchFamily="18" charset="0"/>
              </a:rPr>
              <a:t>If you put it down, no longer interacting…</a:t>
            </a:r>
          </a:p>
          <a:p>
            <a:pPr lvl="1"/>
            <a:endParaRPr lang="en-US" sz="2400" dirty="0">
              <a:latin typeface="Times New Roman" pitchFamily="18" charset="0"/>
              <a:cs typeface="Times New Roman" pitchFamily="18" charset="0"/>
            </a:endParaRPr>
          </a:p>
          <a:p>
            <a:pPr lvl="1"/>
            <a:r>
              <a:rPr lang="en-US" sz="2400" dirty="0">
                <a:latin typeface="Times New Roman" pitchFamily="18" charset="0"/>
                <a:cs typeface="Times New Roman" pitchFamily="18" charset="0"/>
              </a:rPr>
              <a:t>so no more force from you But table is touching it- table is now exerting a force</a:t>
            </a:r>
          </a:p>
        </p:txBody>
      </p:sp>
      <p:sp>
        <p:nvSpPr>
          <p:cNvPr id="4" name="Rectangle 3"/>
          <p:cNvSpPr/>
          <p:nvPr/>
        </p:nvSpPr>
        <p:spPr>
          <a:xfrm>
            <a:off x="6959282" y="982176"/>
            <a:ext cx="5232718" cy="5632311"/>
          </a:xfrm>
          <a:prstGeom prst="rect">
            <a:avLst/>
          </a:prstGeom>
        </p:spPr>
        <p:txBody>
          <a:bodyPr wrap="square">
            <a:spAutoFit/>
          </a:bodyPr>
          <a:lstStyle/>
          <a:p>
            <a:r>
              <a:rPr lang="en-US" sz="2400" b="1" dirty="0">
                <a:latin typeface="Times New Roman" pitchFamily="18" charset="0"/>
                <a:cs typeface="Times New Roman" pitchFamily="18" charset="0"/>
              </a:rPr>
              <a:t>Field Force</a:t>
            </a:r>
          </a:p>
          <a:p>
            <a:r>
              <a:rPr lang="en-US" sz="2400" dirty="0">
                <a:latin typeface="Times New Roman" pitchFamily="18" charset="0"/>
                <a:cs typeface="Times New Roman" pitchFamily="18" charset="0"/>
              </a:rPr>
              <a:t>An object can move without something directly touching it</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What if you dropped the book?</a:t>
            </a:r>
          </a:p>
          <a:p>
            <a:r>
              <a:rPr lang="en-US" sz="2400" dirty="0">
                <a:latin typeface="Times New Roman" pitchFamily="18" charset="0"/>
                <a:cs typeface="Times New Roman" pitchFamily="18" charset="0"/>
              </a:rPr>
              <a:t>It falls due to gravity</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Gravitational Force is a field force.</a:t>
            </a:r>
          </a:p>
          <a:p>
            <a:r>
              <a:rPr lang="en-US" sz="2400" dirty="0">
                <a:latin typeface="Times New Roman" pitchFamily="18" charset="0"/>
                <a:cs typeface="Times New Roman" pitchFamily="18" charset="0"/>
              </a:rPr>
              <a:t>They affect movement without being in physical contact</a:t>
            </a:r>
          </a:p>
          <a:p>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Can you think of other field forces?</a:t>
            </a:r>
          </a:p>
          <a:p>
            <a:r>
              <a:rPr lang="en-US" sz="2400" dirty="0">
                <a:latin typeface="Times New Roman" pitchFamily="18" charset="0"/>
                <a:cs typeface="Times New Roman" pitchFamily="18" charset="0"/>
              </a:rPr>
              <a:t>Magnetic fields</a:t>
            </a:r>
          </a:p>
          <a:p>
            <a:r>
              <a:rPr lang="en-US" sz="2400" dirty="0">
                <a:latin typeface="Times New Roman" pitchFamily="18" charset="0"/>
                <a:cs typeface="Times New Roman" pitchFamily="18" charset="0"/>
              </a:rPr>
              <a:t>Electric Forces</a:t>
            </a:r>
          </a:p>
          <a:p>
            <a:r>
              <a:rPr lang="en-US" sz="2400" dirty="0">
                <a:latin typeface="Times New Roman" pitchFamily="18" charset="0"/>
                <a:cs typeface="Times New Roman" pitchFamily="18" charset="0"/>
              </a:rPr>
              <a:t>Nuclear Forces</a:t>
            </a:r>
          </a:p>
        </p:txBody>
      </p:sp>
      <p:sp>
        <p:nvSpPr>
          <p:cNvPr id="5" name="Rectangle 4"/>
          <p:cNvSpPr/>
          <p:nvPr/>
        </p:nvSpPr>
        <p:spPr>
          <a:xfrm>
            <a:off x="532381" y="47075"/>
            <a:ext cx="11820039" cy="769441"/>
          </a:xfrm>
          <a:prstGeom prst="rect">
            <a:avLst/>
          </a:prstGeom>
        </p:spPr>
        <p:txBody>
          <a:bodyPr wrap="square">
            <a:spAutoFit/>
          </a:bodyPr>
          <a:lstStyle/>
          <a:p>
            <a:r>
              <a:rPr lang="en-US" sz="4400" b="1" dirty="0">
                <a:solidFill>
                  <a:srgbClr val="660066"/>
                </a:solidFill>
                <a:latin typeface="Times New Roman" pitchFamily="18" charset="0"/>
                <a:cs typeface="Times New Roman" pitchFamily="18" charset="0"/>
              </a:rPr>
              <a:t>Two Main Types Of Forces: Contact And Field</a:t>
            </a:r>
          </a:p>
        </p:txBody>
      </p:sp>
      <p:pic>
        <p:nvPicPr>
          <p:cNvPr id="6" name="Picture 2" descr="http://www.waukesha.k12.wi.us/South/Physics1/1.3/n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41" y="4717035"/>
            <a:ext cx="6684759" cy="2140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436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2220</TotalTime>
  <Words>2897</Words>
  <Application>Microsoft Office PowerPoint</Application>
  <PresentationFormat>Widescreen</PresentationFormat>
  <Paragraphs>252</Paragraphs>
  <Slides>45</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45</vt:i4>
      </vt:variant>
    </vt:vector>
  </HeadingPairs>
  <TitlesOfParts>
    <vt:vector size="61" baseType="lpstr">
      <vt:lpstr>Algerian</vt:lpstr>
      <vt:lpstr>Arial</vt:lpstr>
      <vt:lpstr>Baskerville Old Face</vt:lpstr>
      <vt:lpstr>Bookman Old Style</vt:lpstr>
      <vt:lpstr>Calibri</vt:lpstr>
      <vt:lpstr>Calibri Light</vt:lpstr>
      <vt:lpstr>Cambria</vt:lpstr>
      <vt:lpstr>Cambria Math</vt:lpstr>
      <vt:lpstr>Microsoft Sans Serif</vt:lpstr>
      <vt:lpstr>Symbol</vt:lpstr>
      <vt:lpstr>Times</vt:lpstr>
      <vt:lpstr>Times New Roman</vt:lpstr>
      <vt:lpstr>TimesLTStd-Bold</vt:lpstr>
      <vt:lpstr>TimesLTStd-Roman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mass, m1 = 3.00kg, is resting on a frictionless horizontal table is  connected to a cable that passes over a pulley and then is fastened  to a hanging mass, m2 = 11.0 kg as shown below. Find the</vt:lpstr>
      <vt:lpstr>FNet  ma m2 g  T  m2a  T  m1a</vt:lpstr>
      <vt:lpstr>Friction</vt:lpstr>
      <vt:lpstr>Force of Friction</vt:lpstr>
      <vt:lpstr>Example</vt:lpstr>
      <vt:lpstr>Example</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Rilwan Balogun</dc:creator>
  <cp:lastModifiedBy>Rilwan Balogun</cp:lastModifiedBy>
  <cp:revision>86</cp:revision>
  <dcterms:created xsi:type="dcterms:W3CDTF">2023-11-26T11:40:00Z</dcterms:created>
  <dcterms:modified xsi:type="dcterms:W3CDTF">2024-11-26T07:50:53Z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17C2E07560C140418646610BC930EC09_12</vt:lpwstr>
  </property>
  <property fmtid="{D5CDD505-2E9C-101B-9397-08002B2CF9AE}" pid="3" name="KSOProductBuildVer">
    <vt:lpwstr>1033-12.2.0.13306</vt:lpwstr>
  </property>
</Properties>
</file>